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7" r:id="rId2"/>
    <p:sldId id="258" r:id="rId3"/>
    <p:sldId id="265" r:id="rId4"/>
    <p:sldId id="266" r:id="rId5"/>
    <p:sldId id="267" r:id="rId6"/>
    <p:sldId id="259" r:id="rId7"/>
    <p:sldId id="268" r:id="rId8"/>
    <p:sldId id="269" r:id="rId9"/>
    <p:sldId id="270" r:id="rId10"/>
    <p:sldId id="271" r:id="rId11"/>
    <p:sldId id="262" r:id="rId12"/>
    <p:sldId id="275" r:id="rId13"/>
    <p:sldId id="263" r:id="rId14"/>
    <p:sldId id="273" r:id="rId15"/>
    <p:sldId id="274"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166" autoAdjust="0"/>
    <p:restoredTop sz="94660"/>
  </p:normalViewPr>
  <p:slideViewPr>
    <p:cSldViewPr snapToGrid="0">
      <p:cViewPr varScale="1">
        <p:scale>
          <a:sx n="114" d="100"/>
          <a:sy n="114" d="100"/>
        </p:scale>
        <p:origin x="582" y="6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D91C65-26DA-4C6A-8D92-171EF74885DE}" type="datetimeFigureOut">
              <a:rPr lang="en-GB" smtClean="0"/>
              <a:t>11/02/2026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B8D969F-CBA0-4018-B09C-4F12E05A7DF8}" type="slidenum">
              <a:rPr lang="en-GB" smtClean="0"/>
              <a:t>‹#›</a:t>
            </a:fld>
            <a:endParaRPr lang="en-GB"/>
          </a:p>
        </p:txBody>
      </p:sp>
    </p:spTree>
    <p:extLst>
      <p:ext uri="{BB962C8B-B14F-4D97-AF65-F5344CB8AC3E}">
        <p14:creationId xmlns:p14="http://schemas.microsoft.com/office/powerpoint/2010/main" val="9252604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436991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02347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4" name="Google Shape;104;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a:t>Lola to describe this and what they have been seeing in clinics to bring this to life</a:t>
            </a:r>
            <a:endParaRPr/>
          </a:p>
        </p:txBody>
      </p:sp>
      <p:sp>
        <p:nvSpPr>
          <p:cNvPr id="105" name="Google Shape;105;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a:t>
            </a:fld>
            <a:endParaRPr/>
          </a:p>
        </p:txBody>
      </p:sp>
    </p:spTree>
    <p:extLst>
      <p:ext uri="{BB962C8B-B14F-4D97-AF65-F5344CB8AC3E}">
        <p14:creationId xmlns:p14="http://schemas.microsoft.com/office/powerpoint/2010/main" val="23447961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4" name="Google Shape;114;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a:t>Keri to describe this and what teachers have been saying to bring this to life</a:t>
            </a:r>
            <a:endParaRPr/>
          </a:p>
        </p:txBody>
      </p:sp>
      <p:sp>
        <p:nvSpPr>
          <p:cNvPr id="115" name="Google Shape;115;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a:t>
            </a:fld>
            <a:endParaRPr/>
          </a:p>
        </p:txBody>
      </p:sp>
    </p:spTree>
    <p:extLst>
      <p:ext uri="{BB962C8B-B14F-4D97-AF65-F5344CB8AC3E}">
        <p14:creationId xmlns:p14="http://schemas.microsoft.com/office/powerpoint/2010/main" val="10731394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4" name="Google Shape;134;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168897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3" name="Google Shape;143;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a:t>Pre-school: Lola to talk about work GHA has done to remove screens from GHA e.g. taking blood</a:t>
            </a:r>
            <a:endParaRPr/>
          </a:p>
          <a:p>
            <a:pPr marL="0" lvl="0" indent="0" algn="l" rtl="0">
              <a:spcBef>
                <a:spcPts val="0"/>
              </a:spcBef>
              <a:spcAft>
                <a:spcPts val="0"/>
              </a:spcAft>
              <a:buNone/>
            </a:pPr>
            <a:r>
              <a:rPr lang="en-GB"/>
              <a:t>Keri to talk about approach in schools re PHSE</a:t>
            </a:r>
            <a:endParaRPr/>
          </a:p>
          <a:p>
            <a:pPr marL="0" lvl="0" indent="0" algn="l" rtl="0">
              <a:spcBef>
                <a:spcPts val="0"/>
              </a:spcBef>
              <a:spcAft>
                <a:spcPts val="0"/>
              </a:spcAft>
              <a:buNone/>
            </a:pPr>
            <a:r>
              <a:rPr lang="en-GB"/>
              <a:t>Helen to talk about the research study that the University of Gibraltar undertook last autumn and if we have time to go through the following 4 slides</a:t>
            </a:r>
            <a:endParaRPr/>
          </a:p>
        </p:txBody>
      </p:sp>
      <p:sp>
        <p:nvSpPr>
          <p:cNvPr id="144" name="Google Shape;144;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8</a:t>
            </a:fld>
            <a:endParaRPr/>
          </a:p>
        </p:txBody>
      </p:sp>
    </p:spTree>
    <p:extLst>
      <p:ext uri="{BB962C8B-B14F-4D97-AF65-F5344CB8AC3E}">
        <p14:creationId xmlns:p14="http://schemas.microsoft.com/office/powerpoint/2010/main" val="39448112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3" name="Google Shape;153;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061366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268B4A3-83D9-49CA-A202-DC605FB5DF09}" type="datetimeFigureOut">
              <a:rPr lang="en-GB" smtClean="0"/>
              <a:t>11/02/2026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853C60B-4E12-4D44-804C-5A164FBE79C1}" type="slidenum">
              <a:rPr lang="en-GB" smtClean="0"/>
              <a:t>‹#›</a:t>
            </a:fld>
            <a:endParaRPr lang="en-GB"/>
          </a:p>
        </p:txBody>
      </p:sp>
    </p:spTree>
    <p:extLst>
      <p:ext uri="{BB962C8B-B14F-4D97-AF65-F5344CB8AC3E}">
        <p14:creationId xmlns:p14="http://schemas.microsoft.com/office/powerpoint/2010/main" val="23875185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68B4A3-83D9-49CA-A202-DC605FB5DF09}" type="datetimeFigureOut">
              <a:rPr lang="en-GB" smtClean="0"/>
              <a:t>11/02/2026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853C60B-4E12-4D44-804C-5A164FBE79C1}" type="slidenum">
              <a:rPr lang="en-GB" smtClean="0"/>
              <a:t>‹#›</a:t>
            </a:fld>
            <a:endParaRPr lang="en-GB"/>
          </a:p>
        </p:txBody>
      </p:sp>
    </p:spTree>
    <p:extLst>
      <p:ext uri="{BB962C8B-B14F-4D97-AF65-F5344CB8AC3E}">
        <p14:creationId xmlns:p14="http://schemas.microsoft.com/office/powerpoint/2010/main" val="448461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68B4A3-83D9-49CA-A202-DC605FB5DF09}" type="datetimeFigureOut">
              <a:rPr lang="en-GB" smtClean="0"/>
              <a:t>11/02/2026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853C60B-4E12-4D44-804C-5A164FBE79C1}" type="slidenum">
              <a:rPr lang="en-GB" smtClean="0"/>
              <a:t>‹#›</a:t>
            </a:fld>
            <a:endParaRPr lang="en-GB"/>
          </a:p>
        </p:txBody>
      </p:sp>
    </p:spTree>
    <p:extLst>
      <p:ext uri="{BB962C8B-B14F-4D97-AF65-F5344CB8AC3E}">
        <p14:creationId xmlns:p14="http://schemas.microsoft.com/office/powerpoint/2010/main" val="38536485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68B4A3-83D9-49CA-A202-DC605FB5DF09}" type="datetimeFigureOut">
              <a:rPr lang="en-GB" smtClean="0"/>
              <a:t>11/02/2026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853C60B-4E12-4D44-804C-5A164FBE79C1}" type="slidenum">
              <a:rPr lang="en-GB" smtClean="0"/>
              <a:t>‹#›</a:t>
            </a:fld>
            <a:endParaRPr lang="en-GB"/>
          </a:p>
        </p:txBody>
      </p:sp>
    </p:spTree>
    <p:extLst>
      <p:ext uri="{BB962C8B-B14F-4D97-AF65-F5344CB8AC3E}">
        <p14:creationId xmlns:p14="http://schemas.microsoft.com/office/powerpoint/2010/main" val="37195570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268B4A3-83D9-49CA-A202-DC605FB5DF09}" type="datetimeFigureOut">
              <a:rPr lang="en-GB" smtClean="0"/>
              <a:t>11/02/2026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853C60B-4E12-4D44-804C-5A164FBE79C1}" type="slidenum">
              <a:rPr lang="en-GB" smtClean="0"/>
              <a:t>‹#›</a:t>
            </a:fld>
            <a:endParaRPr lang="en-GB"/>
          </a:p>
        </p:txBody>
      </p:sp>
    </p:spTree>
    <p:extLst>
      <p:ext uri="{BB962C8B-B14F-4D97-AF65-F5344CB8AC3E}">
        <p14:creationId xmlns:p14="http://schemas.microsoft.com/office/powerpoint/2010/main" val="2370887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268B4A3-83D9-49CA-A202-DC605FB5DF09}" type="datetimeFigureOut">
              <a:rPr lang="en-GB" smtClean="0"/>
              <a:t>11/02/2026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853C60B-4E12-4D44-804C-5A164FBE79C1}" type="slidenum">
              <a:rPr lang="en-GB" smtClean="0"/>
              <a:t>‹#›</a:t>
            </a:fld>
            <a:endParaRPr lang="en-GB"/>
          </a:p>
        </p:txBody>
      </p:sp>
    </p:spTree>
    <p:extLst>
      <p:ext uri="{BB962C8B-B14F-4D97-AF65-F5344CB8AC3E}">
        <p14:creationId xmlns:p14="http://schemas.microsoft.com/office/powerpoint/2010/main" val="4087698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268B4A3-83D9-49CA-A202-DC605FB5DF09}" type="datetimeFigureOut">
              <a:rPr lang="en-GB" smtClean="0"/>
              <a:t>11/02/2026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853C60B-4E12-4D44-804C-5A164FBE79C1}" type="slidenum">
              <a:rPr lang="en-GB" smtClean="0"/>
              <a:t>‹#›</a:t>
            </a:fld>
            <a:endParaRPr lang="en-GB"/>
          </a:p>
        </p:txBody>
      </p:sp>
    </p:spTree>
    <p:extLst>
      <p:ext uri="{BB962C8B-B14F-4D97-AF65-F5344CB8AC3E}">
        <p14:creationId xmlns:p14="http://schemas.microsoft.com/office/powerpoint/2010/main" val="566753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268B4A3-83D9-49CA-A202-DC605FB5DF09}" type="datetimeFigureOut">
              <a:rPr lang="en-GB" smtClean="0"/>
              <a:t>11/02/2026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853C60B-4E12-4D44-804C-5A164FBE79C1}" type="slidenum">
              <a:rPr lang="en-GB" smtClean="0"/>
              <a:t>‹#›</a:t>
            </a:fld>
            <a:endParaRPr lang="en-GB"/>
          </a:p>
        </p:txBody>
      </p:sp>
    </p:spTree>
    <p:extLst>
      <p:ext uri="{BB962C8B-B14F-4D97-AF65-F5344CB8AC3E}">
        <p14:creationId xmlns:p14="http://schemas.microsoft.com/office/powerpoint/2010/main" val="33049634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68B4A3-83D9-49CA-A202-DC605FB5DF09}" type="datetimeFigureOut">
              <a:rPr lang="en-GB" smtClean="0"/>
              <a:t>11/02/2026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853C60B-4E12-4D44-804C-5A164FBE79C1}" type="slidenum">
              <a:rPr lang="en-GB" smtClean="0"/>
              <a:t>‹#›</a:t>
            </a:fld>
            <a:endParaRPr lang="en-GB"/>
          </a:p>
        </p:txBody>
      </p:sp>
    </p:spTree>
    <p:extLst>
      <p:ext uri="{BB962C8B-B14F-4D97-AF65-F5344CB8AC3E}">
        <p14:creationId xmlns:p14="http://schemas.microsoft.com/office/powerpoint/2010/main" val="38623398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268B4A3-83D9-49CA-A202-DC605FB5DF09}" type="datetimeFigureOut">
              <a:rPr lang="en-GB" smtClean="0"/>
              <a:t>11/02/2026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853C60B-4E12-4D44-804C-5A164FBE79C1}" type="slidenum">
              <a:rPr lang="en-GB" smtClean="0"/>
              <a:t>‹#›</a:t>
            </a:fld>
            <a:endParaRPr lang="en-GB"/>
          </a:p>
        </p:txBody>
      </p:sp>
    </p:spTree>
    <p:extLst>
      <p:ext uri="{BB962C8B-B14F-4D97-AF65-F5344CB8AC3E}">
        <p14:creationId xmlns:p14="http://schemas.microsoft.com/office/powerpoint/2010/main" val="7003253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268B4A3-83D9-49CA-A202-DC605FB5DF09}" type="datetimeFigureOut">
              <a:rPr lang="en-GB" smtClean="0"/>
              <a:t>11/02/2026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853C60B-4E12-4D44-804C-5A164FBE79C1}" type="slidenum">
              <a:rPr lang="en-GB" smtClean="0"/>
              <a:t>‹#›</a:t>
            </a:fld>
            <a:endParaRPr lang="en-GB"/>
          </a:p>
        </p:txBody>
      </p:sp>
    </p:spTree>
    <p:extLst>
      <p:ext uri="{BB962C8B-B14F-4D97-AF65-F5344CB8AC3E}">
        <p14:creationId xmlns:p14="http://schemas.microsoft.com/office/powerpoint/2010/main" val="699217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68B4A3-83D9-49CA-A202-DC605FB5DF09}" type="datetimeFigureOut">
              <a:rPr lang="en-GB" smtClean="0"/>
              <a:t>11/02/2026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53C60B-4E12-4D44-804C-5A164FBE79C1}" type="slidenum">
              <a:rPr lang="en-GB" smtClean="0"/>
              <a:t>‹#›</a:t>
            </a:fld>
            <a:endParaRPr lang="en-GB"/>
          </a:p>
        </p:txBody>
      </p:sp>
    </p:spTree>
    <p:extLst>
      <p:ext uri="{BB962C8B-B14F-4D97-AF65-F5344CB8AC3E}">
        <p14:creationId xmlns:p14="http://schemas.microsoft.com/office/powerpoint/2010/main" val="40435607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smartphonefreechildhood.org/" TargetMode="External"/><Relationship Id="rId1" Type="http://schemas.openxmlformats.org/officeDocument/2006/relationships/slideLayout" Target="../slideLayouts/slideLayout2.xml"/><Relationship Id="rId5" Type="http://schemas.openxmlformats.org/officeDocument/2006/relationships/image" Target="../media/image1.jpg"/><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s://www.rcpch.ac.uk/news-events/news/build-screen-time-around-family-activities-not-other-way-round-parents-told#:~:text=Screen%20time%20guidance%2C%20published%20today,and%20sleep%20%2D%20when%20screen%20time" TargetMode="External"/><Relationship Id="rId7"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hyperlink" Target="https://www.ncbi.nlm.nih.gov/pmc/articles/PMC6736327/" TargetMode="External"/><Relationship Id="rId4" Type="http://schemas.openxmlformats.org/officeDocument/2006/relationships/hyperlink" Target="https://bmjopen.bmj.com/content/9/1/e023191" TargetMode="External"/></Relationships>
</file>

<file path=ppt/slides/_rels/slide4.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s://www.ncbi.nlm.nih.gov/pmc/articles/PMC10507594/#:~:text=on%20developmental%20screeners%3F-,Findings,children%20with%20maternal%20psychological%20distress." TargetMode="External"/><Relationship Id="rId7"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hyperlink" Target="https://en.wikipedia.org/wiki/Deaths_linked_to_chatbots" TargetMode="External"/><Relationship Id="rId4" Type="http://schemas.openxmlformats.org/officeDocument/2006/relationships/hyperlink" Target="https://www.thelancet.com/journals/landig/article/PIIS2589-7500(21)00135-7/fulltext"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1.jp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1.jp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1.jp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3.png"/><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dk1"/>
              </a:buClr>
              <a:buSzPts val="6000"/>
              <a:buFont typeface="Calibri"/>
              <a:buNone/>
            </a:pPr>
            <a:r>
              <a:rPr lang="en-GB" dirty="0"/>
              <a:t>Children &amp; screen time</a:t>
            </a:r>
            <a:br>
              <a:rPr lang="en-GB" dirty="0"/>
            </a:br>
            <a:r>
              <a:rPr lang="en-GB" dirty="0" smtClean="0"/>
              <a:t>strategy </a:t>
            </a:r>
            <a:endParaRPr dirty="0"/>
          </a:p>
        </p:txBody>
      </p:sp>
      <p:sp>
        <p:nvSpPr>
          <p:cNvPr id="89" name="Google Shape;89;p1"/>
          <p:cNvSpPr txBox="1">
            <a:spLocks noGrp="1"/>
          </p:cNvSpPr>
          <p:nvPr>
            <p:ph type="subTitle" idx="1"/>
          </p:nvPr>
        </p:nvSpPr>
        <p:spPr>
          <a:xfrm>
            <a:off x="694592" y="3602038"/>
            <a:ext cx="10621108" cy="1655762"/>
          </a:xfrm>
          <a:prstGeom prst="rect">
            <a:avLst/>
          </a:prstGeom>
          <a:noFill/>
          <a:ln>
            <a:noFill/>
          </a:ln>
        </p:spPr>
        <p:txBody>
          <a:bodyPr spcFirstLastPara="1" wrap="square" lIns="91425" tIns="45700" rIns="91425" bIns="45700" anchor="t" anchorCtr="0">
            <a:normAutofit fontScale="92500"/>
          </a:bodyPr>
          <a:lstStyle/>
          <a:p>
            <a:pPr marL="0" lvl="0" indent="0" algn="ctr" rtl="0">
              <a:lnSpc>
                <a:spcPct val="90000"/>
              </a:lnSpc>
              <a:spcBef>
                <a:spcPts val="0"/>
              </a:spcBef>
              <a:spcAft>
                <a:spcPts val="0"/>
              </a:spcAft>
              <a:buClr>
                <a:schemeClr val="dk1"/>
              </a:buClr>
              <a:buSzPts val="2400"/>
              <a:buNone/>
            </a:pPr>
            <a:r>
              <a:rPr lang="en-GB" dirty="0" smtClean="0"/>
              <a:t>FINAL 11</a:t>
            </a:r>
            <a:r>
              <a:rPr lang="en-GB" baseline="30000" dirty="0" smtClean="0"/>
              <a:t>th</a:t>
            </a:r>
            <a:r>
              <a:rPr lang="en-GB" dirty="0" smtClean="0"/>
              <a:t> February 2026</a:t>
            </a:r>
            <a:endParaRPr lang="en-GB" dirty="0" smtClean="0"/>
          </a:p>
          <a:p>
            <a:pPr marL="0" lvl="0" indent="0" algn="ctr" rtl="0">
              <a:lnSpc>
                <a:spcPct val="90000"/>
              </a:lnSpc>
              <a:spcBef>
                <a:spcPts val="0"/>
              </a:spcBef>
              <a:spcAft>
                <a:spcPts val="0"/>
              </a:spcAft>
              <a:buClr>
                <a:schemeClr val="dk1"/>
              </a:buClr>
              <a:buSzPts val="2400"/>
              <a:buNone/>
            </a:pPr>
            <a:r>
              <a:rPr lang="en-GB" dirty="0" smtClean="0"/>
              <a:t>Authors</a:t>
            </a:r>
          </a:p>
          <a:p>
            <a:pPr marL="0" lvl="0" indent="0" algn="ctr" rtl="0">
              <a:lnSpc>
                <a:spcPct val="90000"/>
              </a:lnSpc>
              <a:spcBef>
                <a:spcPts val="0"/>
              </a:spcBef>
              <a:spcAft>
                <a:spcPts val="0"/>
              </a:spcAft>
              <a:buClr>
                <a:schemeClr val="dk1"/>
              </a:buClr>
              <a:buSzPts val="2400"/>
              <a:buNone/>
            </a:pPr>
            <a:r>
              <a:rPr lang="en-GB" dirty="0" smtClean="0"/>
              <a:t>Dr Helen Carter, Director of Public Health, </a:t>
            </a:r>
          </a:p>
          <a:p>
            <a:pPr marL="0" lvl="0" indent="0" algn="ctr" rtl="0">
              <a:lnSpc>
                <a:spcPct val="90000"/>
              </a:lnSpc>
              <a:spcBef>
                <a:spcPts val="0"/>
              </a:spcBef>
              <a:spcAft>
                <a:spcPts val="0"/>
              </a:spcAft>
              <a:buClr>
                <a:schemeClr val="dk1"/>
              </a:buClr>
              <a:buSzPts val="2400"/>
              <a:buNone/>
            </a:pPr>
            <a:r>
              <a:rPr lang="en-GB" dirty="0" smtClean="0"/>
              <a:t>Ms Keri Scott, Director of Education,</a:t>
            </a:r>
          </a:p>
          <a:p>
            <a:pPr marL="0" lvl="0" indent="0" algn="ctr" rtl="0">
              <a:lnSpc>
                <a:spcPct val="90000"/>
              </a:lnSpc>
              <a:spcBef>
                <a:spcPts val="0"/>
              </a:spcBef>
              <a:spcAft>
                <a:spcPts val="0"/>
              </a:spcAft>
              <a:buClr>
                <a:schemeClr val="dk1"/>
              </a:buClr>
              <a:buSzPts val="2400"/>
              <a:buNone/>
            </a:pPr>
            <a:r>
              <a:rPr lang="en-GB" dirty="0" smtClean="0"/>
              <a:t>Dr Lola Soler Casale, Consultant Paediatrician and Neonatologist, Gibraltar Health Authority</a:t>
            </a:r>
            <a:endParaRPr dirty="0"/>
          </a:p>
        </p:txBody>
      </p:sp>
      <p:pic>
        <p:nvPicPr>
          <p:cNvPr id="90" name="Google Shape;90;p1" descr="See the source image"/>
          <p:cNvPicPr preferRelativeResize="0"/>
          <p:nvPr/>
        </p:nvPicPr>
        <p:blipFill rotWithShape="1">
          <a:blip r:embed="rId3">
            <a:alphaModFix/>
          </a:blip>
          <a:srcRect t="13552" b="7943"/>
          <a:stretch/>
        </p:blipFill>
        <p:spPr>
          <a:xfrm>
            <a:off x="4899901" y="328247"/>
            <a:ext cx="1759927" cy="835269"/>
          </a:xfrm>
          <a:prstGeom prst="rect">
            <a:avLst/>
          </a:prstGeom>
          <a:noFill/>
          <a:ln>
            <a:noFill/>
          </a:ln>
        </p:spPr>
      </p:pic>
      <p:pic>
        <p:nvPicPr>
          <p:cNvPr id="91" name="Google Shape;91;p1"/>
          <p:cNvPicPr preferRelativeResize="0"/>
          <p:nvPr/>
        </p:nvPicPr>
        <p:blipFill rotWithShape="1">
          <a:blip r:embed="rId4">
            <a:alphaModFix/>
          </a:blip>
          <a:srcRect/>
          <a:stretch/>
        </p:blipFill>
        <p:spPr>
          <a:xfrm>
            <a:off x="384908" y="301381"/>
            <a:ext cx="1346200" cy="889000"/>
          </a:xfrm>
          <a:prstGeom prst="rect">
            <a:avLst/>
          </a:prstGeom>
          <a:noFill/>
          <a:ln>
            <a:noFill/>
          </a:ln>
        </p:spPr>
      </p:pic>
      <p:pic>
        <p:nvPicPr>
          <p:cNvPr id="92" name="Google Shape;92;p1"/>
          <p:cNvPicPr preferRelativeResize="0"/>
          <p:nvPr/>
        </p:nvPicPr>
        <p:blipFill rotWithShape="1">
          <a:blip r:embed="rId5">
            <a:alphaModFix/>
          </a:blip>
          <a:srcRect t="9206" r="3855" b="11428"/>
          <a:stretch/>
        </p:blipFill>
        <p:spPr>
          <a:xfrm>
            <a:off x="9071409" y="241425"/>
            <a:ext cx="2909617" cy="948950"/>
          </a:xfrm>
          <a:prstGeom prst="rect">
            <a:avLst/>
          </a:prstGeom>
          <a:noFill/>
          <a:ln>
            <a:noFill/>
          </a:ln>
        </p:spPr>
      </p:pic>
    </p:spTree>
    <p:extLst>
      <p:ext uri="{BB962C8B-B14F-4D97-AF65-F5344CB8AC3E}">
        <p14:creationId xmlns:p14="http://schemas.microsoft.com/office/powerpoint/2010/main" val="1476434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9408" y="875753"/>
            <a:ext cx="10515600" cy="1325563"/>
          </a:xfrm>
        </p:spPr>
        <p:txBody>
          <a:bodyPr>
            <a:normAutofit/>
          </a:bodyPr>
          <a:lstStyle/>
          <a:p>
            <a:r>
              <a:rPr lang="en-GB" sz="4000" dirty="0" smtClean="0"/>
              <a:t>What has taken place to date (2) </a:t>
            </a:r>
            <a:br>
              <a:rPr lang="en-GB" sz="4000" dirty="0" smtClean="0"/>
            </a:br>
            <a:r>
              <a:rPr lang="en-GB" sz="4000" dirty="0" smtClean="0"/>
              <a:t>October 2025</a:t>
            </a:r>
            <a:endParaRPr lang="en-GB" sz="4000" dirty="0"/>
          </a:p>
        </p:txBody>
      </p:sp>
      <p:sp>
        <p:nvSpPr>
          <p:cNvPr id="3" name="Content Placeholder 2"/>
          <p:cNvSpPr>
            <a:spLocks noGrp="1"/>
          </p:cNvSpPr>
          <p:nvPr>
            <p:ph idx="1"/>
          </p:nvPr>
        </p:nvSpPr>
        <p:spPr>
          <a:xfrm>
            <a:off x="759558" y="2089394"/>
            <a:ext cx="10515600" cy="4592760"/>
          </a:xfrm>
        </p:spPr>
        <p:txBody>
          <a:bodyPr>
            <a:normAutofit fontScale="70000" lnSpcReduction="20000"/>
          </a:bodyPr>
          <a:lstStyle/>
          <a:p>
            <a:r>
              <a:rPr lang="en-GB" dirty="0" smtClean="0"/>
              <a:t>Cross political party meeting 14</a:t>
            </a:r>
            <a:r>
              <a:rPr lang="en-GB" baseline="30000" dirty="0" smtClean="0"/>
              <a:t>th</a:t>
            </a:r>
            <a:r>
              <a:rPr lang="en-GB" dirty="0" smtClean="0"/>
              <a:t> Oct:</a:t>
            </a:r>
          </a:p>
          <a:p>
            <a:pPr lvl="1"/>
            <a:r>
              <a:rPr lang="en-GB" dirty="0" smtClean="0"/>
              <a:t>explored the issue and reviewed work to date</a:t>
            </a:r>
          </a:p>
          <a:p>
            <a:pPr lvl="1"/>
            <a:r>
              <a:rPr lang="en-GB" dirty="0" smtClean="0"/>
              <a:t>agreement that DPH, Director of Education and Consultant Paediatrician are to lead this</a:t>
            </a:r>
          </a:p>
          <a:p>
            <a:pPr lvl="1"/>
            <a:r>
              <a:rPr lang="en-GB" dirty="0" smtClean="0"/>
              <a:t>recognition that a total ban would be unlikely to be practically implemented and adopted</a:t>
            </a:r>
          </a:p>
          <a:p>
            <a:pPr lvl="1"/>
            <a:r>
              <a:rPr lang="en-GB" dirty="0"/>
              <a:t>frame this is not judgemental of parents and accept it’s a challenging complex issue </a:t>
            </a:r>
            <a:r>
              <a:rPr lang="en-GB" dirty="0" smtClean="0"/>
              <a:t>and </a:t>
            </a:r>
            <a:r>
              <a:rPr lang="en-GB" dirty="0"/>
              <a:t>together we can improve the current position</a:t>
            </a:r>
          </a:p>
          <a:p>
            <a:pPr lvl="1"/>
            <a:r>
              <a:rPr lang="en-GB" dirty="0" smtClean="0"/>
              <a:t>a </a:t>
            </a:r>
            <a:r>
              <a:rPr lang="en-GB" dirty="0"/>
              <a:t>campaign should be developed that is ‘hard </a:t>
            </a:r>
            <a:r>
              <a:rPr lang="en-GB" dirty="0" smtClean="0"/>
              <a:t>hitting of the detrimental impacts’ </a:t>
            </a:r>
            <a:r>
              <a:rPr lang="en-GB" dirty="0"/>
              <a:t>and links to practical resources for parents to use as alternatives to screen </a:t>
            </a:r>
            <a:r>
              <a:rPr lang="en-GB" dirty="0" smtClean="0"/>
              <a:t>time. </a:t>
            </a:r>
            <a:r>
              <a:rPr lang="en-GB" b="1" dirty="0" smtClean="0"/>
              <a:t>The links to practical advice and support are essential</a:t>
            </a:r>
            <a:endParaRPr lang="en-GB" b="1" dirty="0"/>
          </a:p>
          <a:p>
            <a:pPr lvl="1"/>
            <a:r>
              <a:rPr lang="en-GB" dirty="0" smtClean="0"/>
              <a:t>recognition that social media will have to be used to deliver an awareness campaign and we should anticipate taking the criticism for this</a:t>
            </a:r>
          </a:p>
          <a:p>
            <a:r>
              <a:rPr lang="en-GB" dirty="0" smtClean="0"/>
              <a:t>Joint meeting between Director of Education, Director of Public Health and </a:t>
            </a:r>
            <a:r>
              <a:rPr lang="en-GB" dirty="0" smtClean="0">
                <a:hlinkClick r:id="rId2"/>
              </a:rPr>
              <a:t>Smartphone Free Childhood </a:t>
            </a:r>
            <a:r>
              <a:rPr lang="en-GB" dirty="0" smtClean="0"/>
              <a:t>Gibraltar 15</a:t>
            </a:r>
            <a:r>
              <a:rPr lang="en-GB" baseline="30000" dirty="0" smtClean="0"/>
              <a:t>th</a:t>
            </a:r>
            <a:r>
              <a:rPr lang="en-GB" dirty="0" smtClean="0"/>
              <a:t> Oct:</a:t>
            </a:r>
          </a:p>
          <a:p>
            <a:pPr lvl="1"/>
            <a:r>
              <a:rPr lang="en-GB" dirty="0" smtClean="0"/>
              <a:t>Shared work undertaken to date and a commitment to continue to collaborate</a:t>
            </a:r>
          </a:p>
          <a:p>
            <a:pPr lvl="1"/>
            <a:r>
              <a:rPr lang="en-GB" dirty="0" smtClean="0"/>
              <a:t>Agreed to collaborate on a Chronicle article to raise awareness </a:t>
            </a:r>
          </a:p>
          <a:p>
            <a:r>
              <a:rPr lang="en-GB" dirty="0" smtClean="0"/>
              <a:t>Submission for publication research article from the University of Gibraltar to contribute to the global evidence base:</a:t>
            </a:r>
          </a:p>
          <a:p>
            <a:pPr lvl="1"/>
            <a:r>
              <a:rPr lang="en-GB" dirty="0" smtClean="0"/>
              <a:t>The role of parental control apps and parental knowledge in adolescents’ sleep-related screen usage</a:t>
            </a:r>
          </a:p>
          <a:p>
            <a:pPr lvl="1"/>
            <a:endParaRPr lang="en-GB" dirty="0" smtClean="0"/>
          </a:p>
        </p:txBody>
      </p:sp>
      <p:pic>
        <p:nvPicPr>
          <p:cNvPr id="4" name="Google Shape;159;p8"/>
          <p:cNvPicPr preferRelativeResize="0"/>
          <p:nvPr/>
        </p:nvPicPr>
        <p:blipFill rotWithShape="1">
          <a:blip r:embed="rId3">
            <a:alphaModFix/>
          </a:blip>
          <a:srcRect t="9206" r="3855" b="11428"/>
          <a:stretch/>
        </p:blipFill>
        <p:spPr>
          <a:xfrm>
            <a:off x="9071409" y="241425"/>
            <a:ext cx="2909617" cy="948950"/>
          </a:xfrm>
          <a:prstGeom prst="rect">
            <a:avLst/>
          </a:prstGeom>
          <a:noFill/>
          <a:ln>
            <a:noFill/>
          </a:ln>
        </p:spPr>
      </p:pic>
      <p:pic>
        <p:nvPicPr>
          <p:cNvPr id="5" name="Google Shape;157;p8"/>
          <p:cNvPicPr preferRelativeResize="0"/>
          <p:nvPr/>
        </p:nvPicPr>
        <p:blipFill rotWithShape="1">
          <a:blip r:embed="rId4">
            <a:alphaModFix/>
          </a:blip>
          <a:srcRect/>
          <a:stretch/>
        </p:blipFill>
        <p:spPr>
          <a:xfrm>
            <a:off x="261816" y="230179"/>
            <a:ext cx="995484" cy="499574"/>
          </a:xfrm>
          <a:prstGeom prst="rect">
            <a:avLst/>
          </a:prstGeom>
          <a:noFill/>
          <a:ln>
            <a:noFill/>
          </a:ln>
        </p:spPr>
      </p:pic>
      <p:pic>
        <p:nvPicPr>
          <p:cNvPr id="6" name="Google Shape;158;p8" descr="See the source image"/>
          <p:cNvPicPr preferRelativeResize="0"/>
          <p:nvPr/>
        </p:nvPicPr>
        <p:blipFill rotWithShape="1">
          <a:blip r:embed="rId5">
            <a:alphaModFix/>
          </a:blip>
          <a:srcRect t="13552" b="7943"/>
          <a:stretch/>
        </p:blipFill>
        <p:spPr>
          <a:xfrm>
            <a:off x="4997113" y="230188"/>
            <a:ext cx="1759927" cy="835269"/>
          </a:xfrm>
          <a:prstGeom prst="rect">
            <a:avLst/>
          </a:prstGeom>
          <a:noFill/>
          <a:ln>
            <a:noFill/>
          </a:ln>
        </p:spPr>
      </p:pic>
    </p:spTree>
    <p:extLst>
      <p:ext uri="{BB962C8B-B14F-4D97-AF65-F5344CB8AC3E}">
        <p14:creationId xmlns:p14="http://schemas.microsoft.com/office/powerpoint/2010/main" val="16254803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3954" y="802839"/>
            <a:ext cx="5967046" cy="1325563"/>
          </a:xfrm>
        </p:spPr>
        <p:txBody>
          <a:bodyPr/>
          <a:lstStyle/>
          <a:p>
            <a:r>
              <a:rPr lang="en-GB" dirty="0" smtClean="0"/>
              <a:t>What will we do now (1)?</a:t>
            </a:r>
            <a:endParaRPr lang="en-GB" dirty="0"/>
          </a:p>
        </p:txBody>
      </p:sp>
      <p:sp>
        <p:nvSpPr>
          <p:cNvPr id="3" name="Content Placeholder 2"/>
          <p:cNvSpPr>
            <a:spLocks noGrp="1"/>
          </p:cNvSpPr>
          <p:nvPr>
            <p:ph idx="1"/>
          </p:nvPr>
        </p:nvSpPr>
        <p:spPr>
          <a:xfrm>
            <a:off x="838200" y="1836908"/>
            <a:ext cx="10515600" cy="4686983"/>
          </a:xfrm>
        </p:spPr>
        <p:txBody>
          <a:bodyPr>
            <a:normAutofit fontScale="85000" lnSpcReduction="20000"/>
          </a:bodyPr>
          <a:lstStyle/>
          <a:p>
            <a:pPr marL="0" indent="0">
              <a:buNone/>
            </a:pPr>
            <a:r>
              <a:rPr lang="en-GB" dirty="0" smtClean="0"/>
              <a:t>We will use a behavioural change model impacting upon: </a:t>
            </a:r>
          </a:p>
          <a:p>
            <a:pPr marL="0" indent="0" algn="ctr">
              <a:buNone/>
            </a:pPr>
            <a:r>
              <a:rPr lang="en-GB" b="1" dirty="0" smtClean="0"/>
              <a:t>capability-opportunity-motivation= behaviour change</a:t>
            </a:r>
          </a:p>
          <a:p>
            <a:r>
              <a:rPr lang="en-GB" b="1" dirty="0" smtClean="0"/>
              <a:t>Capability</a:t>
            </a:r>
            <a:r>
              <a:rPr lang="en-GB" dirty="0" smtClean="0"/>
              <a:t>: we will provide and signpost to resources and support for parents and families to give them practical alternatives to screen time. For example, the Dept of Education is planning on providing new Nursery enrolments for Sept 2026 onwards, with guidance on schools’ expectations for children’s school readiness and helpful tips for parents on how they can help their child get ready for school.</a:t>
            </a:r>
          </a:p>
          <a:p>
            <a:r>
              <a:rPr lang="en-GB" b="1" dirty="0" smtClean="0"/>
              <a:t>Capability</a:t>
            </a:r>
            <a:r>
              <a:rPr lang="en-GB" dirty="0" smtClean="0"/>
              <a:t>: we will include practical resources into antenatal classes and parenting programs</a:t>
            </a:r>
          </a:p>
          <a:p>
            <a:r>
              <a:rPr lang="en-GB" b="1" dirty="0" smtClean="0"/>
              <a:t>Capability</a:t>
            </a:r>
            <a:r>
              <a:rPr lang="en-GB" dirty="0" smtClean="0"/>
              <a:t>: we will encourage teenagers to participate in alternative out of school activity, linking to the findings of the Youth Strategy and the Covid fund that has been used for e.g. developing new outdoor gyms to enable unstructured play areas with a specific focus on the teenagers who feel no social connection to their class, as identified in the research</a:t>
            </a:r>
          </a:p>
          <a:p>
            <a:endParaRPr lang="en-GB" dirty="0" smtClean="0"/>
          </a:p>
        </p:txBody>
      </p:sp>
      <p:pic>
        <p:nvPicPr>
          <p:cNvPr id="4" name="Google Shape;90;p1" descr="See the source image"/>
          <p:cNvPicPr preferRelativeResize="0"/>
          <p:nvPr/>
        </p:nvPicPr>
        <p:blipFill rotWithShape="1">
          <a:blip r:embed="rId2">
            <a:alphaModFix/>
          </a:blip>
          <a:srcRect t="13552" b="7943"/>
          <a:stretch/>
        </p:blipFill>
        <p:spPr>
          <a:xfrm>
            <a:off x="4899901" y="202223"/>
            <a:ext cx="1759927" cy="835269"/>
          </a:xfrm>
          <a:prstGeom prst="rect">
            <a:avLst/>
          </a:prstGeom>
          <a:noFill/>
          <a:ln>
            <a:noFill/>
          </a:ln>
        </p:spPr>
      </p:pic>
      <p:pic>
        <p:nvPicPr>
          <p:cNvPr id="5" name="Google Shape;91;p1"/>
          <p:cNvPicPr preferRelativeResize="0"/>
          <p:nvPr/>
        </p:nvPicPr>
        <p:blipFill rotWithShape="1">
          <a:blip r:embed="rId3">
            <a:alphaModFix/>
          </a:blip>
          <a:srcRect/>
          <a:stretch/>
        </p:blipFill>
        <p:spPr>
          <a:xfrm>
            <a:off x="384908" y="301381"/>
            <a:ext cx="1180123" cy="736111"/>
          </a:xfrm>
          <a:prstGeom prst="rect">
            <a:avLst/>
          </a:prstGeom>
          <a:noFill/>
          <a:ln>
            <a:noFill/>
          </a:ln>
        </p:spPr>
      </p:pic>
      <p:pic>
        <p:nvPicPr>
          <p:cNvPr id="6" name="Google Shape;92;p1"/>
          <p:cNvPicPr preferRelativeResize="0"/>
          <p:nvPr/>
        </p:nvPicPr>
        <p:blipFill rotWithShape="1">
          <a:blip r:embed="rId4">
            <a:alphaModFix/>
          </a:blip>
          <a:srcRect t="9206" r="3855" b="11428"/>
          <a:stretch/>
        </p:blipFill>
        <p:spPr>
          <a:xfrm>
            <a:off x="9045033" y="145382"/>
            <a:ext cx="2909617" cy="948950"/>
          </a:xfrm>
          <a:prstGeom prst="rect">
            <a:avLst/>
          </a:prstGeom>
          <a:noFill/>
          <a:ln>
            <a:noFill/>
          </a:ln>
        </p:spPr>
      </p:pic>
    </p:spTree>
    <p:extLst>
      <p:ext uri="{BB962C8B-B14F-4D97-AF65-F5344CB8AC3E}">
        <p14:creationId xmlns:p14="http://schemas.microsoft.com/office/powerpoint/2010/main" val="28202891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3954" y="802839"/>
            <a:ext cx="5967046" cy="1325563"/>
          </a:xfrm>
        </p:spPr>
        <p:txBody>
          <a:bodyPr/>
          <a:lstStyle/>
          <a:p>
            <a:r>
              <a:rPr lang="en-GB" dirty="0" smtClean="0"/>
              <a:t>What will we do now (2)?</a:t>
            </a:r>
            <a:endParaRPr lang="en-GB" dirty="0"/>
          </a:p>
        </p:txBody>
      </p:sp>
      <p:sp>
        <p:nvSpPr>
          <p:cNvPr id="3" name="Content Placeholder 2"/>
          <p:cNvSpPr>
            <a:spLocks noGrp="1"/>
          </p:cNvSpPr>
          <p:nvPr>
            <p:ph idx="1"/>
          </p:nvPr>
        </p:nvSpPr>
        <p:spPr>
          <a:xfrm>
            <a:off x="838200" y="1836908"/>
            <a:ext cx="10515600" cy="4686983"/>
          </a:xfrm>
        </p:spPr>
        <p:txBody>
          <a:bodyPr>
            <a:normAutofit fontScale="85000" lnSpcReduction="20000"/>
          </a:bodyPr>
          <a:lstStyle/>
          <a:p>
            <a:r>
              <a:rPr lang="en-GB" b="1" dirty="0"/>
              <a:t>Opportunity</a:t>
            </a:r>
            <a:r>
              <a:rPr lang="en-GB" dirty="0"/>
              <a:t>: in mid January 2026 secondary schools will implement an enhanced approach to their smartphone free premises through the introduction of lockable pouches. Pupils in Primary schools are not allowed to have phones with them in their classes.</a:t>
            </a:r>
            <a:endParaRPr lang="en-GB" dirty="0">
              <a:solidFill>
                <a:srgbClr val="FF0000"/>
              </a:solidFill>
            </a:endParaRPr>
          </a:p>
          <a:p>
            <a:r>
              <a:rPr lang="en-GB" b="1" dirty="0" smtClean="0"/>
              <a:t>Motivation</a:t>
            </a:r>
            <a:r>
              <a:rPr lang="en-GB" dirty="0" smtClean="0"/>
              <a:t>: develop a hard hitting awareness campaign, to raise awareness of the detrimental impacts of screen time on health and educational development, see appendix 1. </a:t>
            </a:r>
          </a:p>
          <a:p>
            <a:pPr lvl="1"/>
            <a:r>
              <a:rPr lang="en-GB" dirty="0" smtClean="0"/>
              <a:t>We will include messaging for adults to reflect upon their own screen time behaviours and the impacts that this has upon their own well being and role modelling</a:t>
            </a:r>
          </a:p>
          <a:p>
            <a:pPr lvl="1"/>
            <a:r>
              <a:rPr lang="en-GB" dirty="0" smtClean="0"/>
              <a:t>We will develop a specific campaign for grandparents, who play a pivotal role with childcare in Gibraltar, so that they are aware of the detrimental impacts of excessive screen time on their grandchildren</a:t>
            </a:r>
          </a:p>
          <a:p>
            <a:r>
              <a:rPr lang="en-GB" b="1" dirty="0" smtClean="0"/>
              <a:t>Motivation</a:t>
            </a:r>
            <a:r>
              <a:rPr lang="en-GB" dirty="0" smtClean="0"/>
              <a:t>: we will explore using more innovative methods to engage with secondary school age children re the dangers of excessive screen time usage e.g. holding facilitated debates in the cinema having viewed films such as Adolescence and take the learning ‘out of the classroom’</a:t>
            </a:r>
          </a:p>
        </p:txBody>
      </p:sp>
      <p:pic>
        <p:nvPicPr>
          <p:cNvPr id="4" name="Google Shape;90;p1" descr="See the source image"/>
          <p:cNvPicPr preferRelativeResize="0"/>
          <p:nvPr/>
        </p:nvPicPr>
        <p:blipFill rotWithShape="1">
          <a:blip r:embed="rId2">
            <a:alphaModFix/>
          </a:blip>
          <a:srcRect t="13552" b="7943"/>
          <a:stretch/>
        </p:blipFill>
        <p:spPr>
          <a:xfrm>
            <a:off x="4899901" y="202223"/>
            <a:ext cx="1759927" cy="835269"/>
          </a:xfrm>
          <a:prstGeom prst="rect">
            <a:avLst/>
          </a:prstGeom>
          <a:noFill/>
          <a:ln>
            <a:noFill/>
          </a:ln>
        </p:spPr>
      </p:pic>
      <p:pic>
        <p:nvPicPr>
          <p:cNvPr id="5" name="Google Shape;91;p1"/>
          <p:cNvPicPr preferRelativeResize="0"/>
          <p:nvPr/>
        </p:nvPicPr>
        <p:blipFill rotWithShape="1">
          <a:blip r:embed="rId3">
            <a:alphaModFix/>
          </a:blip>
          <a:srcRect/>
          <a:stretch/>
        </p:blipFill>
        <p:spPr>
          <a:xfrm>
            <a:off x="384908" y="301381"/>
            <a:ext cx="1180123" cy="736111"/>
          </a:xfrm>
          <a:prstGeom prst="rect">
            <a:avLst/>
          </a:prstGeom>
          <a:noFill/>
          <a:ln>
            <a:noFill/>
          </a:ln>
        </p:spPr>
      </p:pic>
      <p:pic>
        <p:nvPicPr>
          <p:cNvPr id="6" name="Google Shape;92;p1"/>
          <p:cNvPicPr preferRelativeResize="0"/>
          <p:nvPr/>
        </p:nvPicPr>
        <p:blipFill rotWithShape="1">
          <a:blip r:embed="rId4">
            <a:alphaModFix/>
          </a:blip>
          <a:srcRect t="9206" r="3855" b="11428"/>
          <a:stretch/>
        </p:blipFill>
        <p:spPr>
          <a:xfrm>
            <a:off x="9045033" y="145382"/>
            <a:ext cx="2909617" cy="948950"/>
          </a:xfrm>
          <a:prstGeom prst="rect">
            <a:avLst/>
          </a:prstGeom>
          <a:noFill/>
          <a:ln>
            <a:noFill/>
          </a:ln>
        </p:spPr>
      </p:pic>
    </p:spTree>
    <p:extLst>
      <p:ext uri="{BB962C8B-B14F-4D97-AF65-F5344CB8AC3E}">
        <p14:creationId xmlns:p14="http://schemas.microsoft.com/office/powerpoint/2010/main" val="24105177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9938" y="958362"/>
            <a:ext cx="10515600" cy="1033761"/>
          </a:xfrm>
        </p:spPr>
        <p:txBody>
          <a:bodyPr>
            <a:normAutofit/>
          </a:bodyPr>
          <a:lstStyle/>
          <a:p>
            <a:r>
              <a:rPr lang="en-GB" sz="3200" dirty="0" smtClean="0"/>
              <a:t>How will we know if we have been successful?</a:t>
            </a:r>
            <a:endParaRPr lang="en-GB" sz="3200" dirty="0"/>
          </a:p>
        </p:txBody>
      </p:sp>
      <p:sp>
        <p:nvSpPr>
          <p:cNvPr id="3" name="Content Placeholder 2"/>
          <p:cNvSpPr>
            <a:spLocks noGrp="1"/>
          </p:cNvSpPr>
          <p:nvPr>
            <p:ph idx="1"/>
          </p:nvPr>
        </p:nvSpPr>
        <p:spPr>
          <a:xfrm>
            <a:off x="767862" y="1820490"/>
            <a:ext cx="10515600" cy="3856953"/>
          </a:xfrm>
        </p:spPr>
        <p:txBody>
          <a:bodyPr>
            <a:normAutofit fontScale="62500" lnSpcReduction="20000"/>
          </a:bodyPr>
          <a:lstStyle/>
          <a:p>
            <a:pPr marL="0" indent="0">
              <a:buNone/>
            </a:pPr>
            <a:r>
              <a:rPr lang="en-GB" dirty="0" smtClean="0"/>
              <a:t>The monitoring of impacts from this work is essential to understand if we are making a difference. We will do this through:</a:t>
            </a:r>
          </a:p>
          <a:p>
            <a:r>
              <a:rPr lang="en-GB" b="1" dirty="0" smtClean="0"/>
              <a:t>Pre-school </a:t>
            </a:r>
            <a:r>
              <a:rPr lang="en-GB" dirty="0" smtClean="0"/>
              <a:t>age children: </a:t>
            </a:r>
          </a:p>
          <a:p>
            <a:pPr lvl="1"/>
            <a:r>
              <a:rPr lang="en-GB" dirty="0" smtClean="0"/>
              <a:t>establish a data system to track and monitor health visitor ‘ages and stages’ developmental milestones data over time and include monitoring of this in the Joint Strategic Needs Assessment (JSNA)</a:t>
            </a:r>
          </a:p>
          <a:p>
            <a:r>
              <a:rPr lang="en-GB" b="1" dirty="0" smtClean="0"/>
              <a:t>Primary school </a:t>
            </a:r>
            <a:r>
              <a:rPr lang="en-GB" dirty="0" smtClean="0"/>
              <a:t>age children: </a:t>
            </a:r>
          </a:p>
          <a:p>
            <a:pPr lvl="1"/>
            <a:r>
              <a:rPr lang="en-GB" dirty="0" smtClean="0"/>
              <a:t>Develop a system to capture children’s school readiness and track changes over time</a:t>
            </a:r>
            <a:endParaRPr lang="en-GB" dirty="0" smtClean="0">
              <a:solidFill>
                <a:srgbClr val="FF0000"/>
              </a:solidFill>
            </a:endParaRPr>
          </a:p>
          <a:p>
            <a:r>
              <a:rPr lang="en-GB" b="1" dirty="0" smtClean="0"/>
              <a:t>Secondary school </a:t>
            </a:r>
            <a:r>
              <a:rPr lang="en-GB" dirty="0" smtClean="0"/>
              <a:t>age children:</a:t>
            </a:r>
          </a:p>
          <a:p>
            <a:pPr lvl="1"/>
            <a:r>
              <a:rPr lang="en-GB" dirty="0" smtClean="0"/>
              <a:t>Repeat the secondary school screen time survey at 2 yearly intervals (subject to funding and Head Teachers agreement), and if we are not able to undertake the full survey, then undertake a sub-section of questions for the indicators of problematic screen/device usage such as using screens first thing in the morning and last thing at night, and track changes over time.  </a:t>
            </a:r>
          </a:p>
          <a:p>
            <a:r>
              <a:rPr lang="en-GB" b="1" dirty="0" smtClean="0"/>
              <a:t>Parents</a:t>
            </a:r>
            <a:r>
              <a:rPr lang="en-GB" dirty="0" smtClean="0"/>
              <a:t>: </a:t>
            </a:r>
          </a:p>
          <a:p>
            <a:pPr lvl="1"/>
            <a:r>
              <a:rPr lang="en-GB" dirty="0" smtClean="0"/>
              <a:t>Develop a very short survey before and after the campaign is launched, undertaken through the school parental online platforms, to determine the extent of their knowledge and awareness of the detrimental impacts on health and education that excessive unsupervised screen time has upon children. </a:t>
            </a:r>
            <a:endParaRPr lang="en-GB" dirty="0"/>
          </a:p>
        </p:txBody>
      </p:sp>
      <p:pic>
        <p:nvPicPr>
          <p:cNvPr id="4" name="Google Shape;90;p1" descr="See the source image"/>
          <p:cNvPicPr preferRelativeResize="0"/>
          <p:nvPr/>
        </p:nvPicPr>
        <p:blipFill rotWithShape="1">
          <a:blip r:embed="rId2">
            <a:alphaModFix/>
          </a:blip>
          <a:srcRect t="13552" b="7943"/>
          <a:stretch/>
        </p:blipFill>
        <p:spPr>
          <a:xfrm>
            <a:off x="4899901" y="328247"/>
            <a:ext cx="1759927" cy="835269"/>
          </a:xfrm>
          <a:prstGeom prst="rect">
            <a:avLst/>
          </a:prstGeom>
          <a:noFill/>
          <a:ln>
            <a:noFill/>
          </a:ln>
        </p:spPr>
      </p:pic>
      <p:pic>
        <p:nvPicPr>
          <p:cNvPr id="5" name="Google Shape;91;p1"/>
          <p:cNvPicPr preferRelativeResize="0"/>
          <p:nvPr/>
        </p:nvPicPr>
        <p:blipFill rotWithShape="1">
          <a:blip r:embed="rId3">
            <a:alphaModFix/>
          </a:blip>
          <a:srcRect/>
          <a:stretch/>
        </p:blipFill>
        <p:spPr>
          <a:xfrm>
            <a:off x="384908" y="301381"/>
            <a:ext cx="1346200" cy="889000"/>
          </a:xfrm>
          <a:prstGeom prst="rect">
            <a:avLst/>
          </a:prstGeom>
          <a:noFill/>
          <a:ln>
            <a:noFill/>
          </a:ln>
        </p:spPr>
      </p:pic>
      <p:pic>
        <p:nvPicPr>
          <p:cNvPr id="6" name="Google Shape;92;p1"/>
          <p:cNvPicPr preferRelativeResize="0"/>
          <p:nvPr/>
        </p:nvPicPr>
        <p:blipFill rotWithShape="1">
          <a:blip r:embed="rId4">
            <a:alphaModFix/>
          </a:blip>
          <a:srcRect t="9206" r="3855" b="11428"/>
          <a:stretch/>
        </p:blipFill>
        <p:spPr>
          <a:xfrm>
            <a:off x="9071409" y="241425"/>
            <a:ext cx="2909617" cy="948950"/>
          </a:xfrm>
          <a:prstGeom prst="rect">
            <a:avLst/>
          </a:prstGeom>
          <a:noFill/>
          <a:ln>
            <a:noFill/>
          </a:ln>
        </p:spPr>
      </p:pic>
    </p:spTree>
    <p:extLst>
      <p:ext uri="{BB962C8B-B14F-4D97-AF65-F5344CB8AC3E}">
        <p14:creationId xmlns:p14="http://schemas.microsoft.com/office/powerpoint/2010/main" val="23827209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31108" y="1072662"/>
            <a:ext cx="9612923" cy="532600"/>
          </a:xfrm>
        </p:spPr>
        <p:txBody>
          <a:bodyPr>
            <a:normAutofit/>
          </a:bodyPr>
          <a:lstStyle/>
          <a:p>
            <a:r>
              <a:rPr lang="en-GB" sz="2800" dirty="0" smtClean="0"/>
              <a:t>Appendix 1: framework for health promotion campaign</a:t>
            </a:r>
            <a:endParaRPr lang="en-GB" sz="2800"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359197404"/>
              </p:ext>
            </p:extLst>
          </p:nvPr>
        </p:nvGraphicFramePr>
        <p:xfrm>
          <a:off x="689219" y="1605262"/>
          <a:ext cx="9817588" cy="4947920"/>
        </p:xfrm>
        <a:graphic>
          <a:graphicData uri="http://schemas.openxmlformats.org/drawingml/2006/table">
            <a:tbl>
              <a:tblPr firstRow="1" bandRow="1">
                <a:tableStyleId>{5C22544A-7EE6-4342-B048-85BDC9FD1C3A}</a:tableStyleId>
              </a:tblPr>
              <a:tblGrid>
                <a:gridCol w="2519973">
                  <a:extLst>
                    <a:ext uri="{9D8B030D-6E8A-4147-A177-3AD203B41FA5}">
                      <a16:colId xmlns:a16="http://schemas.microsoft.com/office/drawing/2014/main" val="3084791363"/>
                    </a:ext>
                  </a:extLst>
                </a:gridCol>
                <a:gridCol w="7297615">
                  <a:extLst>
                    <a:ext uri="{9D8B030D-6E8A-4147-A177-3AD203B41FA5}">
                      <a16:colId xmlns:a16="http://schemas.microsoft.com/office/drawing/2014/main" val="2584914502"/>
                    </a:ext>
                  </a:extLst>
                </a:gridCol>
              </a:tblGrid>
              <a:tr h="370840">
                <a:tc>
                  <a:txBody>
                    <a:bodyPr/>
                    <a:lstStyle/>
                    <a:p>
                      <a:r>
                        <a:rPr lang="en-GB" sz="1400" dirty="0" smtClean="0"/>
                        <a:t>Category</a:t>
                      </a:r>
                      <a:endParaRPr lang="en-GB" sz="1400" dirty="0"/>
                    </a:p>
                  </a:txBody>
                  <a:tcPr/>
                </a:tc>
                <a:tc>
                  <a:txBody>
                    <a:bodyPr/>
                    <a:lstStyle/>
                    <a:p>
                      <a:r>
                        <a:rPr lang="en-GB" sz="1400" dirty="0" smtClean="0"/>
                        <a:t>Details</a:t>
                      </a:r>
                      <a:endParaRPr lang="en-GB" sz="1400" dirty="0"/>
                    </a:p>
                  </a:txBody>
                  <a:tcPr/>
                </a:tc>
                <a:extLst>
                  <a:ext uri="{0D108BD9-81ED-4DB2-BD59-A6C34878D82A}">
                    <a16:rowId xmlns:a16="http://schemas.microsoft.com/office/drawing/2014/main" val="1297958548"/>
                  </a:ext>
                </a:extLst>
              </a:tr>
              <a:tr h="370840">
                <a:tc>
                  <a:txBody>
                    <a:bodyPr/>
                    <a:lstStyle/>
                    <a:p>
                      <a:r>
                        <a:rPr lang="en-GB" sz="1400" dirty="0" smtClean="0"/>
                        <a:t>Title</a:t>
                      </a:r>
                      <a:r>
                        <a:rPr lang="en-GB" sz="1400" baseline="0" dirty="0" smtClean="0"/>
                        <a:t> of campaign</a:t>
                      </a:r>
                      <a:endParaRPr lang="en-GB" sz="1400" dirty="0"/>
                    </a:p>
                  </a:txBody>
                  <a:tcPr/>
                </a:tc>
                <a:tc>
                  <a:txBody>
                    <a:bodyPr/>
                    <a:lstStyle/>
                    <a:p>
                      <a:r>
                        <a:rPr lang="en-GB" sz="1400" dirty="0" smtClean="0"/>
                        <a:t>Children Screen time</a:t>
                      </a:r>
                      <a:endParaRPr lang="en-GB" sz="1400" dirty="0">
                        <a:solidFill>
                          <a:srgbClr val="FF0000"/>
                        </a:solidFill>
                      </a:endParaRPr>
                    </a:p>
                  </a:txBody>
                  <a:tcPr/>
                </a:tc>
                <a:extLst>
                  <a:ext uri="{0D108BD9-81ED-4DB2-BD59-A6C34878D82A}">
                    <a16:rowId xmlns:a16="http://schemas.microsoft.com/office/drawing/2014/main" val="2598264391"/>
                  </a:ext>
                </a:extLst>
              </a:tr>
              <a:tr h="370840">
                <a:tc>
                  <a:txBody>
                    <a:bodyPr/>
                    <a:lstStyle/>
                    <a:p>
                      <a:r>
                        <a:rPr lang="en-GB" sz="1400" dirty="0" smtClean="0"/>
                        <a:t>Reason</a:t>
                      </a:r>
                      <a:r>
                        <a:rPr lang="en-GB" sz="1400" baseline="0" dirty="0" smtClean="0"/>
                        <a:t> for campaign</a:t>
                      </a:r>
                      <a:endParaRPr lang="en-GB" sz="1400" dirty="0"/>
                    </a:p>
                  </a:txBody>
                  <a:tcPr/>
                </a:tc>
                <a:tc>
                  <a:txBody>
                    <a:bodyPr/>
                    <a:lstStyle/>
                    <a:p>
                      <a:r>
                        <a:rPr lang="en-GB" sz="1400" dirty="0" smtClean="0"/>
                        <a:t>Increasing evidence base and concern regarding the detrimental health</a:t>
                      </a:r>
                      <a:r>
                        <a:rPr lang="en-GB" sz="1400" baseline="0" dirty="0" smtClean="0"/>
                        <a:t> and educational impacts from excessive screen time usage in children</a:t>
                      </a:r>
                      <a:endParaRPr lang="en-GB" sz="1400" dirty="0"/>
                    </a:p>
                  </a:txBody>
                  <a:tcPr/>
                </a:tc>
                <a:extLst>
                  <a:ext uri="{0D108BD9-81ED-4DB2-BD59-A6C34878D82A}">
                    <a16:rowId xmlns:a16="http://schemas.microsoft.com/office/drawing/2014/main" val="4164864976"/>
                  </a:ext>
                </a:extLst>
              </a:tr>
              <a:tr h="370840">
                <a:tc>
                  <a:txBody>
                    <a:bodyPr/>
                    <a:lstStyle/>
                    <a:p>
                      <a:r>
                        <a:rPr lang="en-GB" sz="1400" dirty="0" smtClean="0"/>
                        <a:t>Main messages</a:t>
                      </a:r>
                      <a:endParaRPr lang="en-GB" sz="1400" dirty="0"/>
                    </a:p>
                  </a:txBody>
                  <a:tcPr/>
                </a:tc>
                <a:tc>
                  <a:txBody>
                    <a:bodyPr/>
                    <a:lstStyle/>
                    <a:p>
                      <a:pPr fontAlgn="base"/>
                      <a:r>
                        <a:rPr lang="en-GB" sz="1400" b="1" i="0" kern="1200" dirty="0" smtClean="0">
                          <a:solidFill>
                            <a:schemeClr val="dk1"/>
                          </a:solidFill>
                          <a:effectLst/>
                          <a:latin typeface="+mn-lt"/>
                          <a:ea typeface="+mn-ea"/>
                          <a:cs typeface="+mn-cs"/>
                        </a:rPr>
                        <a:t>Under 2 years old</a:t>
                      </a:r>
                      <a:r>
                        <a:rPr lang="en-GB" sz="1400" b="0" i="0" kern="1200" dirty="0" smtClean="0">
                          <a:solidFill>
                            <a:schemeClr val="dk1"/>
                          </a:solidFill>
                          <a:effectLst/>
                          <a:latin typeface="+mn-lt"/>
                          <a:ea typeface="+mn-ea"/>
                          <a:cs typeface="+mn-cs"/>
                        </a:rPr>
                        <a:t>: no screens for under 2s</a:t>
                      </a:r>
                      <a:r>
                        <a:rPr lang="en-GB" sz="1400" b="0" i="0" kern="1200" baseline="0" dirty="0" smtClean="0">
                          <a:solidFill>
                            <a:schemeClr val="dk1"/>
                          </a:solidFill>
                          <a:effectLst/>
                          <a:latin typeface="+mn-lt"/>
                          <a:ea typeface="+mn-ea"/>
                          <a:cs typeface="+mn-cs"/>
                        </a:rPr>
                        <a:t> and limit ‘TV’ time </a:t>
                      </a:r>
                      <a:endParaRPr lang="en-GB" sz="1400" b="0" i="0" kern="1200" dirty="0" smtClean="0">
                        <a:solidFill>
                          <a:schemeClr val="dk1"/>
                        </a:solidFill>
                        <a:effectLst/>
                        <a:latin typeface="+mn-lt"/>
                        <a:ea typeface="+mn-ea"/>
                        <a:cs typeface="+mn-cs"/>
                      </a:endParaRPr>
                    </a:p>
                    <a:p>
                      <a:pPr fontAlgn="base"/>
                      <a:r>
                        <a:rPr lang="en-GB" sz="1400" b="1" i="0" kern="1200" dirty="0" smtClean="0">
                          <a:solidFill>
                            <a:schemeClr val="dk1"/>
                          </a:solidFill>
                          <a:effectLst/>
                          <a:latin typeface="+mn-lt"/>
                          <a:ea typeface="+mn-ea"/>
                          <a:cs typeface="+mn-cs"/>
                        </a:rPr>
                        <a:t>2–4 years old</a:t>
                      </a:r>
                      <a:r>
                        <a:rPr lang="en-GB" sz="1400" b="0" i="0" kern="1200" dirty="0" smtClean="0">
                          <a:solidFill>
                            <a:schemeClr val="dk1"/>
                          </a:solidFill>
                          <a:effectLst/>
                          <a:latin typeface="+mn-lt"/>
                          <a:ea typeface="+mn-ea"/>
                          <a:cs typeface="+mn-cs"/>
                        </a:rPr>
                        <a:t>: keep use short, high-quality and co-viewed</a:t>
                      </a:r>
                      <a:r>
                        <a:rPr lang="en-GB" sz="1400" b="0" i="0" kern="1200" baseline="0" dirty="0" smtClean="0">
                          <a:solidFill>
                            <a:schemeClr val="dk1"/>
                          </a:solidFill>
                          <a:effectLst/>
                          <a:latin typeface="+mn-lt"/>
                          <a:ea typeface="+mn-ea"/>
                          <a:cs typeface="+mn-cs"/>
                        </a:rPr>
                        <a:t> and encourage</a:t>
                      </a:r>
                      <a:r>
                        <a:rPr lang="en-GB" sz="1400" b="0" i="0" kern="1200" dirty="0" smtClean="0">
                          <a:solidFill>
                            <a:schemeClr val="dk1"/>
                          </a:solidFill>
                          <a:effectLst/>
                          <a:latin typeface="+mn-lt"/>
                          <a:ea typeface="+mn-ea"/>
                          <a:cs typeface="+mn-cs"/>
                        </a:rPr>
                        <a:t> more talking, playing, reading and outdoor time.</a:t>
                      </a:r>
                    </a:p>
                    <a:p>
                      <a:pPr fontAlgn="base"/>
                      <a:r>
                        <a:rPr lang="en-GB" sz="1400" b="1" i="0" kern="1200" dirty="0" smtClean="0">
                          <a:solidFill>
                            <a:schemeClr val="dk1"/>
                          </a:solidFill>
                          <a:effectLst/>
                          <a:latin typeface="+mn-lt"/>
                          <a:ea typeface="+mn-ea"/>
                          <a:cs typeface="+mn-cs"/>
                        </a:rPr>
                        <a:t>Primary school</a:t>
                      </a:r>
                      <a:r>
                        <a:rPr lang="en-GB" sz="1400" b="0" i="0" kern="1200" dirty="0" smtClean="0">
                          <a:solidFill>
                            <a:schemeClr val="dk1"/>
                          </a:solidFill>
                          <a:effectLst/>
                          <a:latin typeface="+mn-lt"/>
                          <a:ea typeface="+mn-ea"/>
                          <a:cs typeface="+mn-cs"/>
                        </a:rPr>
                        <a:t>: phone-free school day with consistent enforcement,  device-free bedrooms on school nights, screens off before bed,</a:t>
                      </a:r>
                      <a:r>
                        <a:rPr lang="en-GB" sz="1400" b="0" i="0" kern="1200" baseline="0" dirty="0" smtClean="0">
                          <a:solidFill>
                            <a:schemeClr val="dk1"/>
                          </a:solidFill>
                          <a:effectLst/>
                          <a:latin typeface="+mn-lt"/>
                          <a:ea typeface="+mn-ea"/>
                          <a:cs typeface="+mn-cs"/>
                        </a:rPr>
                        <a:t> </a:t>
                      </a:r>
                      <a:r>
                        <a:rPr lang="en-GB" sz="1400" b="0" i="0" kern="1200" dirty="0" smtClean="0">
                          <a:solidFill>
                            <a:schemeClr val="dk1"/>
                          </a:solidFill>
                          <a:effectLst/>
                          <a:latin typeface="+mn-lt"/>
                          <a:ea typeface="+mn-ea"/>
                          <a:cs typeface="+mn-cs"/>
                        </a:rPr>
                        <a:t>encourage outdoor time.</a:t>
                      </a:r>
                    </a:p>
                    <a:p>
                      <a:pPr fontAlgn="base"/>
                      <a:r>
                        <a:rPr lang="en-GB" sz="1400" b="1" i="0" kern="1200" dirty="0" smtClean="0">
                          <a:solidFill>
                            <a:schemeClr val="dk1"/>
                          </a:solidFill>
                          <a:effectLst/>
                          <a:latin typeface="+mn-lt"/>
                          <a:ea typeface="+mn-ea"/>
                          <a:cs typeface="+mn-cs"/>
                        </a:rPr>
                        <a:t>Secondary</a:t>
                      </a:r>
                      <a:r>
                        <a:rPr lang="en-GB" sz="1400" b="1" i="0" kern="1200" baseline="0" dirty="0" smtClean="0">
                          <a:solidFill>
                            <a:schemeClr val="dk1"/>
                          </a:solidFill>
                          <a:effectLst/>
                          <a:latin typeface="+mn-lt"/>
                          <a:ea typeface="+mn-ea"/>
                          <a:cs typeface="+mn-cs"/>
                        </a:rPr>
                        <a:t> School</a:t>
                      </a:r>
                      <a:r>
                        <a:rPr lang="en-GB" sz="1400" b="0" i="0" kern="1200" dirty="0" smtClean="0">
                          <a:solidFill>
                            <a:schemeClr val="dk1"/>
                          </a:solidFill>
                          <a:effectLst/>
                          <a:latin typeface="+mn-lt"/>
                          <a:ea typeface="+mn-ea"/>
                          <a:cs typeface="+mn-cs"/>
                        </a:rPr>
                        <a:t>: mindful screen time usage and focus on sleep, mood and bullying/reporting. Reduce late-night/bedroom use; involving students in developing messaging</a:t>
                      </a:r>
                      <a:endParaRPr lang="en-GB" sz="1400" dirty="0"/>
                    </a:p>
                  </a:txBody>
                  <a:tcPr/>
                </a:tc>
                <a:extLst>
                  <a:ext uri="{0D108BD9-81ED-4DB2-BD59-A6C34878D82A}">
                    <a16:rowId xmlns:a16="http://schemas.microsoft.com/office/drawing/2014/main" val="3801314187"/>
                  </a:ext>
                </a:extLst>
              </a:tr>
              <a:tr h="370840">
                <a:tc>
                  <a:txBody>
                    <a:bodyPr/>
                    <a:lstStyle/>
                    <a:p>
                      <a:r>
                        <a:rPr lang="en-GB" sz="1400" dirty="0" smtClean="0"/>
                        <a:t>Secondary Messages</a:t>
                      </a:r>
                      <a:endParaRPr lang="en-GB" sz="1400" dirty="0"/>
                    </a:p>
                  </a:txBody>
                  <a:tcPr/>
                </a:tc>
                <a:tc>
                  <a:txBody>
                    <a:bodyPr/>
                    <a:lstStyle/>
                    <a:p>
                      <a:r>
                        <a:rPr lang="en-GB" sz="1400" b="1" dirty="0" smtClean="0"/>
                        <a:t>Parents</a:t>
                      </a:r>
                      <a:r>
                        <a:rPr lang="en-GB" sz="1400" dirty="0" smtClean="0"/>
                        <a:t>: consider your own screen time usage in terms of both adversely affecting your own mental and physical wellbeing AND role modelling of behaviour</a:t>
                      </a:r>
                    </a:p>
                    <a:p>
                      <a:r>
                        <a:rPr lang="en-GB" sz="1400" b="1" dirty="0" smtClean="0"/>
                        <a:t>Grandparents</a:t>
                      </a:r>
                      <a:r>
                        <a:rPr lang="en-GB" sz="1400" dirty="0" smtClean="0"/>
                        <a:t>:</a:t>
                      </a:r>
                      <a:r>
                        <a:rPr lang="en-GB" sz="1400" baseline="0" dirty="0" smtClean="0"/>
                        <a:t> specific messaging re detrimental effects and ‘don’t damage your grandchildren with kindness’ messages</a:t>
                      </a:r>
                    </a:p>
                    <a:p>
                      <a:r>
                        <a:rPr lang="en-GB" sz="1400" baseline="0" dirty="0" smtClean="0"/>
                        <a:t>Campaign must </a:t>
                      </a:r>
                      <a:r>
                        <a:rPr lang="en-GB" sz="1400" b="1" baseline="0" dirty="0" smtClean="0"/>
                        <a:t>signpost to resources </a:t>
                      </a:r>
                      <a:r>
                        <a:rPr lang="en-GB" sz="1400" baseline="0" dirty="0" smtClean="0"/>
                        <a:t>for adults to enable them to know what alternative activities can be undertaken to achieve behaviour change in a ‘non-blame and non-judgemental approach’</a:t>
                      </a:r>
                      <a:endParaRPr lang="en-GB" sz="1400" dirty="0"/>
                    </a:p>
                  </a:txBody>
                  <a:tcPr/>
                </a:tc>
                <a:extLst>
                  <a:ext uri="{0D108BD9-81ED-4DB2-BD59-A6C34878D82A}">
                    <a16:rowId xmlns:a16="http://schemas.microsoft.com/office/drawing/2014/main" val="1280579475"/>
                  </a:ext>
                </a:extLst>
              </a:tr>
              <a:tr h="370840">
                <a:tc>
                  <a:txBody>
                    <a:bodyPr/>
                    <a:lstStyle/>
                    <a:p>
                      <a:r>
                        <a:rPr lang="en-GB" sz="1400" dirty="0" smtClean="0"/>
                        <a:t>Key target groups</a:t>
                      </a:r>
                      <a:endParaRPr lang="en-GB" sz="1400" dirty="0"/>
                    </a:p>
                  </a:txBody>
                  <a:tcPr/>
                </a:tc>
                <a:tc>
                  <a:txBody>
                    <a:bodyPr/>
                    <a:lstStyle/>
                    <a:p>
                      <a:r>
                        <a:rPr lang="en-GB" sz="1400" dirty="0" smtClean="0"/>
                        <a:t>Primarily parents and grandparents</a:t>
                      </a:r>
                    </a:p>
                    <a:p>
                      <a:r>
                        <a:rPr lang="en-GB" sz="1400" dirty="0" smtClean="0"/>
                        <a:t>Children</a:t>
                      </a:r>
                      <a:endParaRPr lang="en-GB" sz="1400" dirty="0"/>
                    </a:p>
                  </a:txBody>
                  <a:tcPr/>
                </a:tc>
                <a:extLst>
                  <a:ext uri="{0D108BD9-81ED-4DB2-BD59-A6C34878D82A}">
                    <a16:rowId xmlns:a16="http://schemas.microsoft.com/office/drawing/2014/main" val="2600873711"/>
                  </a:ext>
                </a:extLst>
              </a:tr>
            </a:tbl>
          </a:graphicData>
        </a:graphic>
      </p:graphicFrame>
      <p:pic>
        <p:nvPicPr>
          <p:cNvPr id="4" name="Google Shape;90;p1" descr="See the source image"/>
          <p:cNvPicPr preferRelativeResize="0"/>
          <p:nvPr/>
        </p:nvPicPr>
        <p:blipFill rotWithShape="1">
          <a:blip r:embed="rId2">
            <a:alphaModFix/>
          </a:blip>
          <a:srcRect t="13552" b="7943"/>
          <a:stretch/>
        </p:blipFill>
        <p:spPr>
          <a:xfrm>
            <a:off x="4899901" y="328247"/>
            <a:ext cx="1759927" cy="835269"/>
          </a:xfrm>
          <a:prstGeom prst="rect">
            <a:avLst/>
          </a:prstGeom>
          <a:noFill/>
          <a:ln>
            <a:noFill/>
          </a:ln>
        </p:spPr>
      </p:pic>
      <p:pic>
        <p:nvPicPr>
          <p:cNvPr id="5" name="Google Shape;91;p1"/>
          <p:cNvPicPr preferRelativeResize="0"/>
          <p:nvPr/>
        </p:nvPicPr>
        <p:blipFill rotWithShape="1">
          <a:blip r:embed="rId3">
            <a:alphaModFix/>
          </a:blip>
          <a:srcRect/>
          <a:stretch/>
        </p:blipFill>
        <p:spPr>
          <a:xfrm>
            <a:off x="384908" y="301381"/>
            <a:ext cx="1346200" cy="889000"/>
          </a:xfrm>
          <a:prstGeom prst="rect">
            <a:avLst/>
          </a:prstGeom>
          <a:noFill/>
          <a:ln>
            <a:noFill/>
          </a:ln>
        </p:spPr>
      </p:pic>
      <p:pic>
        <p:nvPicPr>
          <p:cNvPr id="6" name="Google Shape;92;p1"/>
          <p:cNvPicPr preferRelativeResize="0"/>
          <p:nvPr/>
        </p:nvPicPr>
        <p:blipFill rotWithShape="1">
          <a:blip r:embed="rId4">
            <a:alphaModFix/>
          </a:blip>
          <a:srcRect t="9206" r="3855" b="11428"/>
          <a:stretch/>
        </p:blipFill>
        <p:spPr>
          <a:xfrm>
            <a:off x="9071409" y="241425"/>
            <a:ext cx="2909617" cy="948950"/>
          </a:xfrm>
          <a:prstGeom prst="rect">
            <a:avLst/>
          </a:prstGeom>
          <a:noFill/>
          <a:ln>
            <a:noFill/>
          </a:ln>
        </p:spPr>
      </p:pic>
    </p:spTree>
    <p:extLst>
      <p:ext uri="{BB962C8B-B14F-4D97-AF65-F5344CB8AC3E}">
        <p14:creationId xmlns:p14="http://schemas.microsoft.com/office/powerpoint/2010/main" val="42640758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9938" y="958362"/>
            <a:ext cx="10515600" cy="1033761"/>
          </a:xfrm>
        </p:spPr>
        <p:txBody>
          <a:bodyPr>
            <a:normAutofit/>
          </a:bodyPr>
          <a:lstStyle/>
          <a:p>
            <a:r>
              <a:rPr lang="en-GB" sz="3200" dirty="0" smtClean="0"/>
              <a:t>Appendix 1: framework for health promotion campaign (</a:t>
            </a:r>
            <a:r>
              <a:rPr lang="en-GB" sz="3200" dirty="0" err="1" smtClean="0"/>
              <a:t>cont</a:t>
            </a:r>
            <a:r>
              <a:rPr lang="en-GB" sz="3200" dirty="0" smtClean="0"/>
              <a:t>)</a:t>
            </a:r>
            <a:endParaRPr lang="en-GB" sz="3200"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3472346651"/>
              </p:ext>
            </p:extLst>
          </p:nvPr>
        </p:nvGraphicFramePr>
        <p:xfrm>
          <a:off x="768350" y="1820863"/>
          <a:ext cx="9501065" cy="4597400"/>
        </p:xfrm>
        <a:graphic>
          <a:graphicData uri="http://schemas.openxmlformats.org/drawingml/2006/table">
            <a:tbl>
              <a:tblPr firstRow="1" bandRow="1">
                <a:tableStyleId>{5C22544A-7EE6-4342-B048-85BDC9FD1C3A}</a:tableStyleId>
              </a:tblPr>
              <a:tblGrid>
                <a:gridCol w="3082681">
                  <a:extLst>
                    <a:ext uri="{9D8B030D-6E8A-4147-A177-3AD203B41FA5}">
                      <a16:colId xmlns:a16="http://schemas.microsoft.com/office/drawing/2014/main" val="3084791363"/>
                    </a:ext>
                  </a:extLst>
                </a:gridCol>
                <a:gridCol w="6418384">
                  <a:extLst>
                    <a:ext uri="{9D8B030D-6E8A-4147-A177-3AD203B41FA5}">
                      <a16:colId xmlns:a16="http://schemas.microsoft.com/office/drawing/2014/main" val="2584914502"/>
                    </a:ext>
                  </a:extLst>
                </a:gridCol>
              </a:tblGrid>
              <a:tr h="370840">
                <a:tc>
                  <a:txBody>
                    <a:bodyPr/>
                    <a:lstStyle/>
                    <a:p>
                      <a:r>
                        <a:rPr lang="en-GB" dirty="0" smtClean="0"/>
                        <a:t>Category</a:t>
                      </a:r>
                      <a:endParaRPr lang="en-GB" dirty="0"/>
                    </a:p>
                  </a:txBody>
                  <a:tcPr/>
                </a:tc>
                <a:tc>
                  <a:txBody>
                    <a:bodyPr/>
                    <a:lstStyle/>
                    <a:p>
                      <a:r>
                        <a:rPr lang="en-GB" dirty="0" smtClean="0"/>
                        <a:t>Details</a:t>
                      </a:r>
                      <a:endParaRPr lang="en-GB" dirty="0"/>
                    </a:p>
                  </a:txBody>
                  <a:tcPr/>
                </a:tc>
                <a:extLst>
                  <a:ext uri="{0D108BD9-81ED-4DB2-BD59-A6C34878D82A}">
                    <a16:rowId xmlns:a16="http://schemas.microsoft.com/office/drawing/2014/main" val="1297958548"/>
                  </a:ext>
                </a:extLst>
              </a:tr>
              <a:tr h="370840">
                <a:tc>
                  <a:txBody>
                    <a:bodyPr/>
                    <a:lstStyle/>
                    <a:p>
                      <a:r>
                        <a:rPr lang="en-GB" dirty="0" smtClean="0"/>
                        <a:t>Key Gov depts and stakeholders</a:t>
                      </a:r>
                      <a:endParaRPr lang="en-GB" dirty="0"/>
                    </a:p>
                  </a:txBody>
                  <a:tcPr/>
                </a:tc>
                <a:tc>
                  <a:txBody>
                    <a:bodyPr/>
                    <a:lstStyle/>
                    <a:p>
                      <a:r>
                        <a:rPr lang="en-GB" dirty="0" smtClean="0"/>
                        <a:t>GHA, Dept</a:t>
                      </a:r>
                      <a:r>
                        <a:rPr lang="en-GB" baseline="0" dirty="0" smtClean="0"/>
                        <a:t> of Education &amp; schools</a:t>
                      </a:r>
                    </a:p>
                    <a:p>
                      <a:r>
                        <a:rPr lang="en-GB" baseline="0" dirty="0" smtClean="0"/>
                        <a:t>Chief Secretary</a:t>
                      </a:r>
                    </a:p>
                    <a:p>
                      <a:r>
                        <a:rPr lang="en-GB" baseline="0" dirty="0" smtClean="0"/>
                        <a:t>Parents, grandparents &amp; children</a:t>
                      </a:r>
                    </a:p>
                    <a:p>
                      <a:r>
                        <a:rPr lang="en-GB" baseline="0" dirty="0" smtClean="0"/>
                        <a:t>Voluntary sector</a:t>
                      </a:r>
                      <a:endParaRPr lang="en-GB" dirty="0"/>
                    </a:p>
                  </a:txBody>
                  <a:tcPr/>
                </a:tc>
                <a:extLst>
                  <a:ext uri="{0D108BD9-81ED-4DB2-BD59-A6C34878D82A}">
                    <a16:rowId xmlns:a16="http://schemas.microsoft.com/office/drawing/2014/main" val="2598264391"/>
                  </a:ext>
                </a:extLst>
              </a:tr>
              <a:tr h="370840">
                <a:tc>
                  <a:txBody>
                    <a:bodyPr/>
                    <a:lstStyle/>
                    <a:p>
                      <a:r>
                        <a:rPr lang="en-GB" dirty="0" smtClean="0"/>
                        <a:t>Logic</a:t>
                      </a:r>
                      <a:r>
                        <a:rPr lang="en-GB" baseline="0" dirty="0" smtClean="0"/>
                        <a:t> pathway for expected behaviour change</a:t>
                      </a:r>
                      <a:endParaRPr lang="en-GB" dirty="0"/>
                    </a:p>
                  </a:txBody>
                  <a:tcPr/>
                </a:tc>
                <a:tc>
                  <a:txBody>
                    <a:bodyPr/>
                    <a:lstStyle/>
                    <a:p>
                      <a:r>
                        <a:rPr lang="en-GB" dirty="0" smtClean="0"/>
                        <a:t>Increasing awareness of detrimental effects,</a:t>
                      </a:r>
                      <a:r>
                        <a:rPr lang="en-GB" baseline="0" dirty="0" smtClean="0"/>
                        <a:t> combined with support to adopt practical changes leads to reduced usage of screen time in children and adults</a:t>
                      </a:r>
                      <a:endParaRPr lang="en-GB" dirty="0"/>
                    </a:p>
                  </a:txBody>
                  <a:tcPr/>
                </a:tc>
                <a:extLst>
                  <a:ext uri="{0D108BD9-81ED-4DB2-BD59-A6C34878D82A}">
                    <a16:rowId xmlns:a16="http://schemas.microsoft.com/office/drawing/2014/main" val="4164864976"/>
                  </a:ext>
                </a:extLst>
              </a:tr>
              <a:tr h="370840">
                <a:tc>
                  <a:txBody>
                    <a:bodyPr/>
                    <a:lstStyle/>
                    <a:p>
                      <a:r>
                        <a:rPr lang="en-GB" dirty="0" smtClean="0"/>
                        <a:t>Funding</a:t>
                      </a:r>
                      <a:endParaRPr lang="en-GB" dirty="0"/>
                    </a:p>
                  </a:txBody>
                  <a:tcPr/>
                </a:tc>
                <a:tc>
                  <a:txBody>
                    <a:bodyPr/>
                    <a:lstStyle/>
                    <a:p>
                      <a:r>
                        <a:rPr lang="en-GB" dirty="0" smtClean="0"/>
                        <a:t>TBC</a:t>
                      </a:r>
                      <a:endParaRPr lang="en-GB" dirty="0"/>
                    </a:p>
                  </a:txBody>
                  <a:tcPr/>
                </a:tc>
                <a:extLst>
                  <a:ext uri="{0D108BD9-81ED-4DB2-BD59-A6C34878D82A}">
                    <a16:rowId xmlns:a16="http://schemas.microsoft.com/office/drawing/2014/main" val="3801314187"/>
                  </a:ext>
                </a:extLst>
              </a:tr>
              <a:tr h="370840">
                <a:tc>
                  <a:txBody>
                    <a:bodyPr/>
                    <a:lstStyle/>
                    <a:p>
                      <a:r>
                        <a:rPr lang="en-GB" dirty="0" smtClean="0"/>
                        <a:t>Communications/media routes</a:t>
                      </a:r>
                      <a:endParaRPr lang="en-GB" dirty="0"/>
                    </a:p>
                  </a:txBody>
                  <a:tcPr/>
                </a:tc>
                <a:tc>
                  <a:txBody>
                    <a:bodyPr/>
                    <a:lstStyle/>
                    <a:p>
                      <a:r>
                        <a:rPr lang="en-GB" dirty="0" smtClean="0"/>
                        <a:t>Press release</a:t>
                      </a:r>
                    </a:p>
                    <a:p>
                      <a:r>
                        <a:rPr lang="en-GB" dirty="0" smtClean="0"/>
                        <a:t>Adverts</a:t>
                      </a:r>
                      <a:r>
                        <a:rPr lang="en-GB" baseline="0" dirty="0" smtClean="0"/>
                        <a:t>: GBC radio, TV, PCC screens and social media</a:t>
                      </a:r>
                      <a:endParaRPr lang="en-GB" dirty="0"/>
                    </a:p>
                  </a:txBody>
                  <a:tcPr/>
                </a:tc>
                <a:extLst>
                  <a:ext uri="{0D108BD9-81ED-4DB2-BD59-A6C34878D82A}">
                    <a16:rowId xmlns:a16="http://schemas.microsoft.com/office/drawing/2014/main" val="1280579475"/>
                  </a:ext>
                </a:extLst>
              </a:tr>
              <a:tr h="370840">
                <a:tc>
                  <a:txBody>
                    <a:bodyPr/>
                    <a:lstStyle/>
                    <a:p>
                      <a:r>
                        <a:rPr lang="en-GB" dirty="0" smtClean="0"/>
                        <a:t>Talking heads</a:t>
                      </a:r>
                      <a:endParaRPr lang="en-GB" dirty="0"/>
                    </a:p>
                  </a:txBody>
                  <a:tcPr/>
                </a:tc>
                <a:tc>
                  <a:txBody>
                    <a:bodyPr/>
                    <a:lstStyle/>
                    <a:p>
                      <a:r>
                        <a:rPr lang="en-GB" dirty="0" smtClean="0"/>
                        <a:t>Viewpoint: DPH, Director of Education and GHA Paediatrician</a:t>
                      </a:r>
                      <a:endParaRPr lang="en-GB" dirty="0"/>
                    </a:p>
                  </a:txBody>
                  <a:tcPr/>
                </a:tc>
                <a:extLst>
                  <a:ext uri="{0D108BD9-81ED-4DB2-BD59-A6C34878D82A}">
                    <a16:rowId xmlns:a16="http://schemas.microsoft.com/office/drawing/2014/main" val="2600873711"/>
                  </a:ext>
                </a:extLst>
              </a:tr>
              <a:tr h="370840">
                <a:tc>
                  <a:txBody>
                    <a:bodyPr/>
                    <a:lstStyle/>
                    <a:p>
                      <a:r>
                        <a:rPr lang="en-GB" dirty="0" smtClean="0"/>
                        <a:t>Launch date</a:t>
                      </a:r>
                      <a:endParaRPr lang="en-GB" dirty="0"/>
                    </a:p>
                  </a:txBody>
                  <a:tcPr/>
                </a:tc>
                <a:tc>
                  <a:txBody>
                    <a:bodyPr/>
                    <a:lstStyle/>
                    <a:p>
                      <a:r>
                        <a:rPr lang="en-GB" dirty="0" smtClean="0"/>
                        <a:t>TBC</a:t>
                      </a:r>
                      <a:endParaRPr lang="en-GB" dirty="0"/>
                    </a:p>
                  </a:txBody>
                  <a:tcPr/>
                </a:tc>
                <a:extLst>
                  <a:ext uri="{0D108BD9-81ED-4DB2-BD59-A6C34878D82A}">
                    <a16:rowId xmlns:a16="http://schemas.microsoft.com/office/drawing/2014/main" val="1068487310"/>
                  </a:ext>
                </a:extLst>
              </a:tr>
              <a:tr h="370840">
                <a:tc>
                  <a:txBody>
                    <a:bodyPr/>
                    <a:lstStyle/>
                    <a:p>
                      <a:r>
                        <a:rPr lang="en-GB" dirty="0" smtClean="0"/>
                        <a:t>Evaluation</a:t>
                      </a:r>
                      <a:endParaRPr lang="en-GB" dirty="0"/>
                    </a:p>
                  </a:txBody>
                  <a:tcPr/>
                </a:tc>
                <a:tc>
                  <a:txBody>
                    <a:bodyPr/>
                    <a:lstStyle/>
                    <a:p>
                      <a:r>
                        <a:rPr lang="en-GB" dirty="0" smtClean="0"/>
                        <a:t>See</a:t>
                      </a:r>
                      <a:r>
                        <a:rPr lang="en-GB" baseline="0" dirty="0" smtClean="0"/>
                        <a:t> slide 13</a:t>
                      </a:r>
                      <a:endParaRPr lang="en-GB" dirty="0"/>
                    </a:p>
                  </a:txBody>
                  <a:tcPr/>
                </a:tc>
                <a:extLst>
                  <a:ext uri="{0D108BD9-81ED-4DB2-BD59-A6C34878D82A}">
                    <a16:rowId xmlns:a16="http://schemas.microsoft.com/office/drawing/2014/main" val="1605216181"/>
                  </a:ext>
                </a:extLst>
              </a:tr>
            </a:tbl>
          </a:graphicData>
        </a:graphic>
      </p:graphicFrame>
      <p:pic>
        <p:nvPicPr>
          <p:cNvPr id="4" name="Google Shape;90;p1" descr="See the source image"/>
          <p:cNvPicPr preferRelativeResize="0"/>
          <p:nvPr/>
        </p:nvPicPr>
        <p:blipFill rotWithShape="1">
          <a:blip r:embed="rId2">
            <a:alphaModFix/>
          </a:blip>
          <a:srcRect t="13552" b="7943"/>
          <a:stretch/>
        </p:blipFill>
        <p:spPr>
          <a:xfrm>
            <a:off x="4899901" y="328247"/>
            <a:ext cx="1759927" cy="835269"/>
          </a:xfrm>
          <a:prstGeom prst="rect">
            <a:avLst/>
          </a:prstGeom>
          <a:noFill/>
          <a:ln>
            <a:noFill/>
          </a:ln>
        </p:spPr>
      </p:pic>
      <p:pic>
        <p:nvPicPr>
          <p:cNvPr id="5" name="Google Shape;91;p1"/>
          <p:cNvPicPr preferRelativeResize="0"/>
          <p:nvPr/>
        </p:nvPicPr>
        <p:blipFill rotWithShape="1">
          <a:blip r:embed="rId3">
            <a:alphaModFix/>
          </a:blip>
          <a:srcRect/>
          <a:stretch/>
        </p:blipFill>
        <p:spPr>
          <a:xfrm>
            <a:off x="384908" y="301381"/>
            <a:ext cx="1346200" cy="889000"/>
          </a:xfrm>
          <a:prstGeom prst="rect">
            <a:avLst/>
          </a:prstGeom>
          <a:noFill/>
          <a:ln>
            <a:noFill/>
          </a:ln>
        </p:spPr>
      </p:pic>
      <p:pic>
        <p:nvPicPr>
          <p:cNvPr id="6" name="Google Shape;92;p1"/>
          <p:cNvPicPr preferRelativeResize="0"/>
          <p:nvPr/>
        </p:nvPicPr>
        <p:blipFill rotWithShape="1">
          <a:blip r:embed="rId4">
            <a:alphaModFix/>
          </a:blip>
          <a:srcRect t="9206" r="3855" b="11428"/>
          <a:stretch/>
        </p:blipFill>
        <p:spPr>
          <a:xfrm>
            <a:off x="9071409" y="241425"/>
            <a:ext cx="2909617" cy="948950"/>
          </a:xfrm>
          <a:prstGeom prst="rect">
            <a:avLst/>
          </a:prstGeom>
          <a:noFill/>
          <a:ln>
            <a:noFill/>
          </a:ln>
        </p:spPr>
      </p:pic>
    </p:spTree>
    <p:extLst>
      <p:ext uri="{BB962C8B-B14F-4D97-AF65-F5344CB8AC3E}">
        <p14:creationId xmlns:p14="http://schemas.microsoft.com/office/powerpoint/2010/main" val="7187003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31108" y="665408"/>
            <a:ext cx="3377223" cy="1325563"/>
          </a:xfrm>
        </p:spPr>
        <p:txBody>
          <a:bodyPr/>
          <a:lstStyle/>
          <a:p>
            <a:r>
              <a:rPr lang="en-GB" dirty="0" smtClean="0"/>
              <a:t>Vision &amp; goals</a:t>
            </a:r>
            <a:endParaRPr lang="en-GB" dirty="0"/>
          </a:p>
        </p:txBody>
      </p:sp>
      <p:sp>
        <p:nvSpPr>
          <p:cNvPr id="3" name="Content Placeholder 2"/>
          <p:cNvSpPr>
            <a:spLocks noGrp="1"/>
          </p:cNvSpPr>
          <p:nvPr>
            <p:ph idx="1"/>
          </p:nvPr>
        </p:nvSpPr>
        <p:spPr>
          <a:xfrm>
            <a:off x="882162" y="1723291"/>
            <a:ext cx="10515600" cy="4106009"/>
          </a:xfrm>
        </p:spPr>
        <p:txBody>
          <a:bodyPr>
            <a:normAutofit fontScale="62500" lnSpcReduction="20000"/>
          </a:bodyPr>
          <a:lstStyle/>
          <a:p>
            <a:r>
              <a:rPr lang="en-GB" dirty="0" smtClean="0"/>
              <a:t>Gibraltar’s vision is to enable a generation of children to mindfully and safely use technology and screen time in a positive way that supports their development and learning</a:t>
            </a:r>
          </a:p>
          <a:p>
            <a:r>
              <a:rPr lang="en-GB" dirty="0" smtClean="0"/>
              <a:t>Our goals* are to:</a:t>
            </a:r>
          </a:p>
          <a:p>
            <a:pPr lvl="1"/>
            <a:r>
              <a:rPr lang="en-GB" dirty="0" smtClean="0"/>
              <a:t>reduce the number of children who are not ready for school</a:t>
            </a:r>
          </a:p>
          <a:p>
            <a:pPr lvl="1"/>
            <a:r>
              <a:rPr lang="en-GB" dirty="0" smtClean="0"/>
              <a:t>reduce the number of secondary school children identified as having problematic screen time usage</a:t>
            </a:r>
          </a:p>
          <a:p>
            <a:pPr lvl="1"/>
            <a:r>
              <a:rPr lang="en-GB" dirty="0"/>
              <a:t>i</a:t>
            </a:r>
            <a:r>
              <a:rPr lang="en-GB" dirty="0" smtClean="0"/>
              <a:t>mprove our children’s ability to self regulate using non-technical devices</a:t>
            </a:r>
          </a:p>
          <a:p>
            <a:pPr lvl="1"/>
            <a:r>
              <a:rPr lang="en-GB" dirty="0"/>
              <a:t>i</a:t>
            </a:r>
            <a:r>
              <a:rPr lang="en-GB" dirty="0" smtClean="0"/>
              <a:t>mprove our children’s in person social interactions</a:t>
            </a:r>
          </a:p>
          <a:p>
            <a:pPr lvl="1"/>
            <a:r>
              <a:rPr lang="en-GB" dirty="0"/>
              <a:t>i</a:t>
            </a:r>
            <a:r>
              <a:rPr lang="en-GB" dirty="0" smtClean="0"/>
              <a:t>mprove our children’s level of physical activity</a:t>
            </a:r>
          </a:p>
          <a:p>
            <a:pPr lvl="1"/>
            <a:endParaRPr lang="en-GB" dirty="0" smtClean="0"/>
          </a:p>
          <a:p>
            <a:pPr marL="0" indent="0">
              <a:buNone/>
            </a:pPr>
            <a:r>
              <a:rPr lang="en-GB" dirty="0" smtClean="0"/>
              <a:t>We aim to re-set the Gibraltar ‘norm’ that may evolve to include:</a:t>
            </a:r>
          </a:p>
          <a:p>
            <a:pPr lvl="1"/>
            <a:r>
              <a:rPr lang="en-GB" dirty="0" smtClean="0"/>
              <a:t>No screen time for under 2 year olds</a:t>
            </a:r>
          </a:p>
          <a:p>
            <a:pPr lvl="1"/>
            <a:r>
              <a:rPr lang="en-GB" dirty="0" smtClean="0"/>
              <a:t>Phone-free during the school day</a:t>
            </a:r>
          </a:p>
          <a:p>
            <a:pPr lvl="1"/>
            <a:r>
              <a:rPr lang="en-GB" dirty="0" smtClean="0"/>
              <a:t>Device free bedrooms on school nights</a:t>
            </a:r>
          </a:p>
          <a:p>
            <a:pPr lvl="1"/>
            <a:r>
              <a:rPr lang="en-GB" dirty="0" smtClean="0"/>
              <a:t>Device free mealtimes for adults and children</a:t>
            </a:r>
          </a:p>
          <a:p>
            <a:pPr lvl="1"/>
            <a:r>
              <a:rPr lang="en-GB" dirty="0" smtClean="0"/>
              <a:t>Screens not used an hour before sleep</a:t>
            </a:r>
          </a:p>
          <a:p>
            <a:pPr lvl="1"/>
            <a:r>
              <a:rPr lang="en-GB" dirty="0" smtClean="0"/>
              <a:t>Develop an ethos of ‘outdoors whenever possible’ to also promote wider health and well-being of children</a:t>
            </a:r>
          </a:p>
          <a:p>
            <a:pPr lvl="2"/>
            <a:endParaRPr lang="en-GB" dirty="0" smtClean="0"/>
          </a:p>
          <a:p>
            <a:pPr marL="457200" lvl="1" indent="0">
              <a:buNone/>
            </a:pPr>
            <a:endParaRPr lang="en-GB" dirty="0"/>
          </a:p>
        </p:txBody>
      </p:sp>
      <p:pic>
        <p:nvPicPr>
          <p:cNvPr id="4" name="Google Shape;90;p1" descr="See the source image"/>
          <p:cNvPicPr preferRelativeResize="0"/>
          <p:nvPr/>
        </p:nvPicPr>
        <p:blipFill rotWithShape="1">
          <a:blip r:embed="rId2">
            <a:alphaModFix/>
          </a:blip>
          <a:srcRect t="13552" b="7943"/>
          <a:stretch/>
        </p:blipFill>
        <p:spPr>
          <a:xfrm>
            <a:off x="4899901" y="328247"/>
            <a:ext cx="1759927" cy="835269"/>
          </a:xfrm>
          <a:prstGeom prst="rect">
            <a:avLst/>
          </a:prstGeom>
          <a:noFill/>
          <a:ln>
            <a:noFill/>
          </a:ln>
        </p:spPr>
      </p:pic>
      <p:pic>
        <p:nvPicPr>
          <p:cNvPr id="5" name="Google Shape;91;p1"/>
          <p:cNvPicPr preferRelativeResize="0"/>
          <p:nvPr/>
        </p:nvPicPr>
        <p:blipFill rotWithShape="1">
          <a:blip r:embed="rId3">
            <a:alphaModFix/>
          </a:blip>
          <a:srcRect/>
          <a:stretch/>
        </p:blipFill>
        <p:spPr>
          <a:xfrm>
            <a:off x="384908" y="301381"/>
            <a:ext cx="1346200" cy="889000"/>
          </a:xfrm>
          <a:prstGeom prst="rect">
            <a:avLst/>
          </a:prstGeom>
          <a:noFill/>
          <a:ln>
            <a:noFill/>
          </a:ln>
        </p:spPr>
      </p:pic>
      <p:pic>
        <p:nvPicPr>
          <p:cNvPr id="6" name="Google Shape;92;p1"/>
          <p:cNvPicPr preferRelativeResize="0"/>
          <p:nvPr/>
        </p:nvPicPr>
        <p:blipFill rotWithShape="1">
          <a:blip r:embed="rId4">
            <a:alphaModFix/>
          </a:blip>
          <a:srcRect t="9206" r="3855" b="11428"/>
          <a:stretch/>
        </p:blipFill>
        <p:spPr>
          <a:xfrm>
            <a:off x="9071409" y="241425"/>
            <a:ext cx="2909617" cy="948950"/>
          </a:xfrm>
          <a:prstGeom prst="rect">
            <a:avLst/>
          </a:prstGeom>
          <a:noFill/>
          <a:ln>
            <a:noFill/>
          </a:ln>
        </p:spPr>
      </p:pic>
      <p:sp>
        <p:nvSpPr>
          <p:cNvPr id="7" name="TextBox 6"/>
          <p:cNvSpPr txBox="1"/>
          <p:nvPr/>
        </p:nvSpPr>
        <p:spPr>
          <a:xfrm>
            <a:off x="384908" y="6172200"/>
            <a:ext cx="10403254" cy="307777"/>
          </a:xfrm>
          <a:prstGeom prst="rect">
            <a:avLst/>
          </a:prstGeom>
          <a:noFill/>
        </p:spPr>
        <p:txBody>
          <a:bodyPr wrap="square" rtlCol="0">
            <a:spAutoFit/>
          </a:bodyPr>
          <a:lstStyle/>
          <a:p>
            <a:r>
              <a:rPr lang="en-GB" sz="1400" dirty="0" smtClean="0"/>
              <a:t>*see slide 13 for proposed monitoring and evaluation of goals, noting for some there are currently no metrics or data that we can use</a:t>
            </a:r>
            <a:endParaRPr lang="en-GB" sz="1400" dirty="0"/>
          </a:p>
        </p:txBody>
      </p:sp>
    </p:spTree>
    <p:extLst>
      <p:ext uri="{BB962C8B-B14F-4D97-AF65-F5344CB8AC3E}">
        <p14:creationId xmlns:p14="http://schemas.microsoft.com/office/powerpoint/2010/main" val="3074457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2"/>
          <p:cNvSpPr txBox="1">
            <a:spLocks noGrp="1"/>
          </p:cNvSpPr>
          <p:nvPr>
            <p:ph type="title"/>
          </p:nvPr>
        </p:nvSpPr>
        <p:spPr>
          <a:xfrm>
            <a:off x="838200" y="585021"/>
            <a:ext cx="10515600" cy="1325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GB"/>
              <a:t>Background</a:t>
            </a:r>
            <a:endParaRPr/>
          </a:p>
        </p:txBody>
      </p:sp>
      <p:sp>
        <p:nvSpPr>
          <p:cNvPr id="98" name="Google Shape;98;p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fontScale="92500" lnSpcReduction="20000"/>
          </a:bodyPr>
          <a:lstStyle/>
          <a:p>
            <a:pPr marL="228600" lvl="0" indent="-228600" algn="l" rtl="0">
              <a:lnSpc>
                <a:spcPct val="90000"/>
              </a:lnSpc>
              <a:spcBef>
                <a:spcPts val="0"/>
              </a:spcBef>
              <a:spcAft>
                <a:spcPts val="0"/>
              </a:spcAft>
              <a:buClr>
                <a:schemeClr val="dk1"/>
              </a:buClr>
              <a:buSzPct val="100000"/>
              <a:buChar char="•"/>
            </a:pPr>
            <a:r>
              <a:rPr lang="en-GB" dirty="0" smtClean="0"/>
              <a:t>The World Health Organisation </a:t>
            </a:r>
            <a:r>
              <a:rPr lang="en-GB" dirty="0"/>
              <a:t>developed guidance re screen time in 2024 as part of anti-obesity strategy</a:t>
            </a:r>
            <a:endParaRPr dirty="0"/>
          </a:p>
          <a:p>
            <a:pPr marL="685800" lvl="1" indent="-228600" algn="l" rtl="0">
              <a:lnSpc>
                <a:spcPct val="90000"/>
              </a:lnSpc>
              <a:spcBef>
                <a:spcPts val="500"/>
              </a:spcBef>
              <a:spcAft>
                <a:spcPts val="0"/>
              </a:spcAft>
              <a:buClr>
                <a:schemeClr val="dk1"/>
              </a:buClr>
              <a:buSzPct val="100000"/>
              <a:buChar char="•"/>
            </a:pPr>
            <a:r>
              <a:rPr lang="en-GB" dirty="0"/>
              <a:t>Less than 2 year olds: not recommended</a:t>
            </a:r>
            <a:endParaRPr dirty="0"/>
          </a:p>
          <a:p>
            <a:pPr marL="685800" lvl="1" indent="-228600" algn="l" rtl="0">
              <a:lnSpc>
                <a:spcPct val="90000"/>
              </a:lnSpc>
              <a:spcBef>
                <a:spcPts val="500"/>
              </a:spcBef>
              <a:spcAft>
                <a:spcPts val="0"/>
              </a:spcAft>
              <a:buClr>
                <a:schemeClr val="dk1"/>
              </a:buClr>
              <a:buSzPct val="100000"/>
              <a:buChar char="•"/>
            </a:pPr>
            <a:r>
              <a:rPr lang="en-GB" dirty="0"/>
              <a:t>2-4 year olds: no more than 1 hour and less is better</a:t>
            </a:r>
            <a:endParaRPr dirty="0"/>
          </a:p>
          <a:p>
            <a:pPr marL="228600" lvl="0" indent="-228600" algn="l" rtl="0">
              <a:lnSpc>
                <a:spcPct val="90000"/>
              </a:lnSpc>
              <a:spcBef>
                <a:spcPts val="1000"/>
              </a:spcBef>
              <a:spcAft>
                <a:spcPts val="0"/>
              </a:spcAft>
              <a:buClr>
                <a:schemeClr val="dk1"/>
              </a:buClr>
              <a:buSzPct val="100000"/>
              <a:buChar char="•"/>
            </a:pPr>
            <a:r>
              <a:rPr lang="en-GB" dirty="0"/>
              <a:t>The guidelines have been criticised by both parents and </a:t>
            </a:r>
            <a:r>
              <a:rPr lang="en-GB" u="sng" dirty="0">
                <a:solidFill>
                  <a:schemeClr val="hlink"/>
                </a:solidFill>
                <a:hlinkClick r:id="rId3"/>
              </a:rPr>
              <a:t>professionals</a:t>
            </a:r>
            <a:r>
              <a:rPr lang="en-GB" dirty="0"/>
              <a:t> due to two main themes:</a:t>
            </a:r>
            <a:endParaRPr dirty="0"/>
          </a:p>
          <a:p>
            <a:pPr marL="685800" lvl="1" indent="-228600" algn="l" rtl="0">
              <a:lnSpc>
                <a:spcPct val="90000"/>
              </a:lnSpc>
              <a:spcBef>
                <a:spcPts val="500"/>
              </a:spcBef>
              <a:spcAft>
                <a:spcPts val="0"/>
              </a:spcAft>
              <a:buClr>
                <a:schemeClr val="dk1"/>
              </a:buClr>
              <a:buSzPct val="100000"/>
              <a:buChar char="•"/>
            </a:pPr>
            <a:r>
              <a:rPr lang="en-GB" dirty="0"/>
              <a:t>Lack of robust </a:t>
            </a:r>
            <a:r>
              <a:rPr lang="en-GB" u="sng" dirty="0">
                <a:solidFill>
                  <a:schemeClr val="hlink"/>
                </a:solidFill>
                <a:hlinkClick r:id="rId4"/>
              </a:rPr>
              <a:t>evidence-based research</a:t>
            </a:r>
            <a:r>
              <a:rPr lang="en-GB" dirty="0"/>
              <a:t> to substantiate guidelines whilst noting that absence of evidence does not equate to absence of </a:t>
            </a:r>
            <a:r>
              <a:rPr lang="en-GB" dirty="0" smtClean="0"/>
              <a:t>effect and there is a growing evidence base regarding the detrimental effects that excessive screen time has upon physical and mental well being</a:t>
            </a:r>
            <a:endParaRPr dirty="0"/>
          </a:p>
          <a:p>
            <a:pPr marL="685800" lvl="1" indent="-228600" algn="l" rtl="0">
              <a:lnSpc>
                <a:spcPct val="90000"/>
              </a:lnSpc>
              <a:spcBef>
                <a:spcPts val="500"/>
              </a:spcBef>
              <a:spcAft>
                <a:spcPts val="0"/>
              </a:spcAft>
              <a:buClr>
                <a:schemeClr val="dk1"/>
              </a:buClr>
              <a:buSzPct val="100000"/>
              <a:buChar char="•"/>
            </a:pPr>
            <a:r>
              <a:rPr lang="en-GB" dirty="0"/>
              <a:t>Practical reality of children being exposed to screens e.g. out shopping, older siblings leading to inability to implement the guidance</a:t>
            </a:r>
            <a:endParaRPr dirty="0"/>
          </a:p>
          <a:p>
            <a:pPr marL="228600" lvl="0" indent="-228600" algn="l" rtl="0">
              <a:lnSpc>
                <a:spcPct val="90000"/>
              </a:lnSpc>
              <a:spcBef>
                <a:spcPts val="1000"/>
              </a:spcBef>
              <a:spcAft>
                <a:spcPts val="0"/>
              </a:spcAft>
              <a:buClr>
                <a:schemeClr val="dk1"/>
              </a:buClr>
              <a:buSzPct val="100000"/>
              <a:buChar char="•"/>
            </a:pPr>
            <a:r>
              <a:rPr lang="en-GB" dirty="0"/>
              <a:t>It is recognised that screen time used in the right circumstances and context can be a </a:t>
            </a:r>
            <a:r>
              <a:rPr lang="en-GB" u="sng" dirty="0">
                <a:solidFill>
                  <a:schemeClr val="hlink"/>
                </a:solidFill>
                <a:hlinkClick r:id="rId5"/>
              </a:rPr>
              <a:t>positive educational tool.</a:t>
            </a:r>
            <a:endParaRPr dirty="0"/>
          </a:p>
          <a:p>
            <a:pPr marL="228600" lvl="0" indent="-64135" algn="l" rtl="0">
              <a:lnSpc>
                <a:spcPct val="90000"/>
              </a:lnSpc>
              <a:spcBef>
                <a:spcPts val="1000"/>
              </a:spcBef>
              <a:spcAft>
                <a:spcPts val="0"/>
              </a:spcAft>
              <a:buClr>
                <a:schemeClr val="dk1"/>
              </a:buClr>
              <a:buSzPct val="100000"/>
              <a:buNone/>
            </a:pPr>
            <a:endParaRPr dirty="0"/>
          </a:p>
        </p:txBody>
      </p:sp>
      <p:pic>
        <p:nvPicPr>
          <p:cNvPr id="99" name="Google Shape;99;p2"/>
          <p:cNvPicPr preferRelativeResize="0"/>
          <p:nvPr/>
        </p:nvPicPr>
        <p:blipFill rotWithShape="1">
          <a:blip r:embed="rId6">
            <a:alphaModFix/>
          </a:blip>
          <a:srcRect/>
          <a:stretch/>
        </p:blipFill>
        <p:spPr>
          <a:xfrm>
            <a:off x="261816" y="230188"/>
            <a:ext cx="995484" cy="499574"/>
          </a:xfrm>
          <a:prstGeom prst="rect">
            <a:avLst/>
          </a:prstGeom>
          <a:noFill/>
          <a:ln>
            <a:noFill/>
          </a:ln>
        </p:spPr>
      </p:pic>
      <p:pic>
        <p:nvPicPr>
          <p:cNvPr id="100" name="Google Shape;100;p2" descr="See the source image"/>
          <p:cNvPicPr preferRelativeResize="0"/>
          <p:nvPr/>
        </p:nvPicPr>
        <p:blipFill rotWithShape="1">
          <a:blip r:embed="rId7">
            <a:alphaModFix/>
          </a:blip>
          <a:srcRect t="13552" b="7943"/>
          <a:stretch/>
        </p:blipFill>
        <p:spPr>
          <a:xfrm>
            <a:off x="5038338" y="230197"/>
            <a:ext cx="1759927" cy="835269"/>
          </a:xfrm>
          <a:prstGeom prst="rect">
            <a:avLst/>
          </a:prstGeom>
          <a:noFill/>
          <a:ln>
            <a:noFill/>
          </a:ln>
        </p:spPr>
      </p:pic>
      <p:pic>
        <p:nvPicPr>
          <p:cNvPr id="101" name="Google Shape;101;p2"/>
          <p:cNvPicPr preferRelativeResize="0"/>
          <p:nvPr/>
        </p:nvPicPr>
        <p:blipFill rotWithShape="1">
          <a:blip r:embed="rId8">
            <a:alphaModFix/>
          </a:blip>
          <a:srcRect t="9206" r="3855" b="11428"/>
          <a:stretch/>
        </p:blipFill>
        <p:spPr>
          <a:xfrm>
            <a:off x="9071409" y="241425"/>
            <a:ext cx="2909617" cy="948950"/>
          </a:xfrm>
          <a:prstGeom prst="rect">
            <a:avLst/>
          </a:prstGeom>
          <a:noFill/>
          <a:ln>
            <a:noFill/>
          </a:ln>
        </p:spPr>
      </p:pic>
    </p:spTree>
    <p:extLst>
      <p:ext uri="{BB962C8B-B14F-4D97-AF65-F5344CB8AC3E}">
        <p14:creationId xmlns:p14="http://schemas.microsoft.com/office/powerpoint/2010/main" val="2463232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3"/>
          <p:cNvSpPr txBox="1">
            <a:spLocks noGrp="1"/>
          </p:cNvSpPr>
          <p:nvPr>
            <p:ph type="title"/>
          </p:nvPr>
        </p:nvSpPr>
        <p:spPr>
          <a:xfrm>
            <a:off x="714509" y="708712"/>
            <a:ext cx="10515600" cy="1325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GB"/>
              <a:t>Health context</a:t>
            </a:r>
            <a:endParaRPr/>
          </a:p>
        </p:txBody>
      </p:sp>
      <p:sp>
        <p:nvSpPr>
          <p:cNvPr id="108" name="Google Shape;108;p3"/>
          <p:cNvSpPr txBox="1">
            <a:spLocks noGrp="1"/>
          </p:cNvSpPr>
          <p:nvPr>
            <p:ph type="body" idx="1"/>
          </p:nvPr>
        </p:nvSpPr>
        <p:spPr>
          <a:xfrm>
            <a:off x="755739" y="1825625"/>
            <a:ext cx="10515600" cy="43512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800"/>
              <a:buNone/>
            </a:pPr>
            <a:r>
              <a:rPr lang="en-GB" dirty="0"/>
              <a:t>The </a:t>
            </a:r>
            <a:r>
              <a:rPr lang="en-GB" dirty="0" smtClean="0"/>
              <a:t>detrimental health effects of excessive screen time includes:</a:t>
            </a:r>
            <a:endParaRPr dirty="0"/>
          </a:p>
          <a:p>
            <a:pPr marL="228600" lvl="0" indent="-228600" algn="l" rtl="0">
              <a:lnSpc>
                <a:spcPct val="90000"/>
              </a:lnSpc>
              <a:spcBef>
                <a:spcPts val="1000"/>
              </a:spcBef>
              <a:spcAft>
                <a:spcPts val="0"/>
              </a:spcAft>
              <a:buClr>
                <a:schemeClr val="dk1"/>
              </a:buClr>
              <a:buSzPts val="2800"/>
              <a:buChar char="•"/>
            </a:pPr>
            <a:r>
              <a:rPr lang="en-GB" u="sng" dirty="0">
                <a:solidFill>
                  <a:schemeClr val="hlink"/>
                </a:solidFill>
                <a:hlinkClick r:id="rId3"/>
              </a:rPr>
              <a:t>Developmental delay</a:t>
            </a:r>
            <a:r>
              <a:rPr lang="en-GB" dirty="0"/>
              <a:t>: there is evidence that excessive screen time reduces neuronal development in infants leading to delays in achieving key milestones in development such as language and fine motor skills</a:t>
            </a:r>
            <a:endParaRPr dirty="0"/>
          </a:p>
          <a:p>
            <a:pPr marL="228600" lvl="0" indent="-228600" algn="l" rtl="0">
              <a:lnSpc>
                <a:spcPct val="90000"/>
              </a:lnSpc>
              <a:spcBef>
                <a:spcPts val="1000"/>
              </a:spcBef>
              <a:spcAft>
                <a:spcPts val="0"/>
              </a:spcAft>
              <a:buClr>
                <a:schemeClr val="dk1"/>
              </a:buClr>
              <a:buSzPts val="2800"/>
              <a:buChar char="•"/>
            </a:pPr>
            <a:r>
              <a:rPr lang="en-GB" u="sng" dirty="0">
                <a:solidFill>
                  <a:schemeClr val="hlink"/>
                </a:solidFill>
                <a:hlinkClick r:id="rId4"/>
              </a:rPr>
              <a:t>Eye development</a:t>
            </a:r>
            <a:r>
              <a:rPr lang="en-GB" dirty="0"/>
              <a:t> and increased risk of </a:t>
            </a:r>
            <a:r>
              <a:rPr lang="en-GB" dirty="0" smtClean="0"/>
              <a:t>myopia or short sightedness</a:t>
            </a:r>
            <a:endParaRPr dirty="0"/>
          </a:p>
          <a:p>
            <a:pPr marL="228600" lvl="0" indent="-228600" algn="l" rtl="0">
              <a:lnSpc>
                <a:spcPct val="90000"/>
              </a:lnSpc>
              <a:spcBef>
                <a:spcPts val="1000"/>
              </a:spcBef>
              <a:spcAft>
                <a:spcPts val="0"/>
              </a:spcAft>
              <a:buClr>
                <a:schemeClr val="dk1"/>
              </a:buClr>
              <a:buSzPts val="2800"/>
              <a:buChar char="•"/>
            </a:pPr>
            <a:r>
              <a:rPr lang="en-GB" dirty="0"/>
              <a:t>Exacerbation of symptoms of ADHD and autism</a:t>
            </a:r>
            <a:endParaRPr dirty="0"/>
          </a:p>
          <a:p>
            <a:pPr marL="228600" lvl="0" indent="-228600" algn="l" rtl="0">
              <a:lnSpc>
                <a:spcPct val="90000"/>
              </a:lnSpc>
              <a:spcBef>
                <a:spcPts val="1000"/>
              </a:spcBef>
              <a:spcAft>
                <a:spcPts val="0"/>
              </a:spcAft>
              <a:buClr>
                <a:schemeClr val="dk1"/>
              </a:buClr>
              <a:buSzPts val="2800"/>
              <a:buChar char="•"/>
            </a:pPr>
            <a:r>
              <a:rPr lang="en-GB" dirty="0"/>
              <a:t>Increase in admissions to hospital in teenagers with suicidal ideation related to bullying on social </a:t>
            </a:r>
            <a:r>
              <a:rPr lang="en-GB" dirty="0" smtClean="0"/>
              <a:t>media and </a:t>
            </a:r>
            <a:r>
              <a:rPr lang="en-GB" dirty="0" smtClean="0">
                <a:hlinkClick r:id="rId5"/>
              </a:rPr>
              <a:t>AI</a:t>
            </a:r>
            <a:r>
              <a:rPr lang="en-GB" dirty="0" smtClean="0"/>
              <a:t>*</a:t>
            </a:r>
          </a:p>
          <a:p>
            <a:pPr marL="0" lvl="0" indent="0" algn="l" rtl="0">
              <a:lnSpc>
                <a:spcPct val="90000"/>
              </a:lnSpc>
              <a:spcBef>
                <a:spcPts val="1000"/>
              </a:spcBef>
              <a:spcAft>
                <a:spcPts val="0"/>
              </a:spcAft>
              <a:buClr>
                <a:schemeClr val="dk1"/>
              </a:buClr>
              <a:buSzPts val="2800"/>
              <a:buNone/>
            </a:pPr>
            <a:endParaRPr dirty="0"/>
          </a:p>
          <a:p>
            <a:pPr marL="228600" lvl="0" indent="-50800" algn="l" rtl="0">
              <a:lnSpc>
                <a:spcPct val="90000"/>
              </a:lnSpc>
              <a:spcBef>
                <a:spcPts val="1000"/>
              </a:spcBef>
              <a:spcAft>
                <a:spcPts val="0"/>
              </a:spcAft>
              <a:buClr>
                <a:schemeClr val="dk1"/>
              </a:buClr>
              <a:buSzPts val="2800"/>
              <a:buNone/>
            </a:pPr>
            <a:endParaRPr dirty="0"/>
          </a:p>
        </p:txBody>
      </p:sp>
      <p:pic>
        <p:nvPicPr>
          <p:cNvPr id="109" name="Google Shape;109;p3"/>
          <p:cNvPicPr preferRelativeResize="0"/>
          <p:nvPr/>
        </p:nvPicPr>
        <p:blipFill rotWithShape="1">
          <a:blip r:embed="rId6">
            <a:alphaModFix/>
          </a:blip>
          <a:srcRect/>
          <a:stretch/>
        </p:blipFill>
        <p:spPr>
          <a:xfrm>
            <a:off x="261816" y="230188"/>
            <a:ext cx="995484" cy="499574"/>
          </a:xfrm>
          <a:prstGeom prst="rect">
            <a:avLst/>
          </a:prstGeom>
          <a:noFill/>
          <a:ln>
            <a:noFill/>
          </a:ln>
        </p:spPr>
      </p:pic>
      <p:pic>
        <p:nvPicPr>
          <p:cNvPr id="110" name="Google Shape;110;p3" descr="See the source image"/>
          <p:cNvPicPr preferRelativeResize="0"/>
          <p:nvPr/>
        </p:nvPicPr>
        <p:blipFill rotWithShape="1">
          <a:blip r:embed="rId7">
            <a:alphaModFix/>
          </a:blip>
          <a:srcRect t="13552" b="7943"/>
          <a:stretch/>
        </p:blipFill>
        <p:spPr>
          <a:xfrm>
            <a:off x="4887163" y="230197"/>
            <a:ext cx="1759927" cy="835269"/>
          </a:xfrm>
          <a:prstGeom prst="rect">
            <a:avLst/>
          </a:prstGeom>
          <a:noFill/>
          <a:ln>
            <a:noFill/>
          </a:ln>
        </p:spPr>
      </p:pic>
      <p:pic>
        <p:nvPicPr>
          <p:cNvPr id="111" name="Google Shape;111;p3"/>
          <p:cNvPicPr preferRelativeResize="0"/>
          <p:nvPr/>
        </p:nvPicPr>
        <p:blipFill rotWithShape="1">
          <a:blip r:embed="rId8">
            <a:alphaModFix/>
          </a:blip>
          <a:srcRect t="9206" r="3855" b="11428"/>
          <a:stretch/>
        </p:blipFill>
        <p:spPr>
          <a:xfrm>
            <a:off x="9071409" y="241425"/>
            <a:ext cx="2909617" cy="948950"/>
          </a:xfrm>
          <a:prstGeom prst="rect">
            <a:avLst/>
          </a:prstGeom>
          <a:noFill/>
          <a:ln>
            <a:noFill/>
          </a:ln>
        </p:spPr>
      </p:pic>
      <p:sp>
        <p:nvSpPr>
          <p:cNvPr id="2" name="TextBox 1"/>
          <p:cNvSpPr txBox="1"/>
          <p:nvPr/>
        </p:nvSpPr>
        <p:spPr>
          <a:xfrm>
            <a:off x="465992" y="5969977"/>
            <a:ext cx="10313377" cy="646331"/>
          </a:xfrm>
          <a:prstGeom prst="rect">
            <a:avLst/>
          </a:prstGeom>
          <a:noFill/>
        </p:spPr>
        <p:txBody>
          <a:bodyPr wrap="square" rtlCol="0">
            <a:spAutoFit/>
          </a:bodyPr>
          <a:lstStyle/>
          <a:p>
            <a:r>
              <a:rPr lang="en-GB" dirty="0" smtClean="0"/>
              <a:t>* We note that AI is being claimed to be implicated to enable death by suicide. We will monitor this carefully and consider how this may impact and be included in this strategy</a:t>
            </a:r>
            <a:endParaRPr lang="en-GB" dirty="0"/>
          </a:p>
        </p:txBody>
      </p:sp>
    </p:spTree>
    <p:extLst>
      <p:ext uri="{BB962C8B-B14F-4D97-AF65-F5344CB8AC3E}">
        <p14:creationId xmlns:p14="http://schemas.microsoft.com/office/powerpoint/2010/main" val="41122301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4"/>
          <p:cNvSpPr txBox="1">
            <a:spLocks noGrp="1"/>
          </p:cNvSpPr>
          <p:nvPr>
            <p:ph type="title"/>
          </p:nvPr>
        </p:nvSpPr>
        <p:spPr>
          <a:xfrm>
            <a:off x="412157" y="747322"/>
            <a:ext cx="10515600" cy="1325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GB"/>
              <a:t>Development/educational context</a:t>
            </a:r>
            <a:endParaRPr/>
          </a:p>
        </p:txBody>
      </p:sp>
      <p:sp>
        <p:nvSpPr>
          <p:cNvPr id="118" name="Google Shape;118;p4"/>
          <p:cNvSpPr txBox="1">
            <a:spLocks noGrp="1"/>
          </p:cNvSpPr>
          <p:nvPr>
            <p:ph type="body" idx="1"/>
          </p:nvPr>
        </p:nvSpPr>
        <p:spPr>
          <a:xfrm>
            <a:off x="274725" y="1866875"/>
            <a:ext cx="11917200" cy="4908600"/>
          </a:xfrm>
          <a:prstGeom prst="rect">
            <a:avLst/>
          </a:prstGeom>
          <a:noFill/>
          <a:ln>
            <a:noFill/>
          </a:ln>
        </p:spPr>
        <p:txBody>
          <a:bodyPr spcFirstLastPara="1" wrap="square" lIns="91425" tIns="45700" rIns="91425" bIns="45700" anchor="t" anchorCtr="0">
            <a:normAutofit lnSpcReduction="10000"/>
          </a:bodyPr>
          <a:lstStyle/>
          <a:p>
            <a:pPr marL="457200" lvl="0" indent="-342900" algn="l" rtl="0">
              <a:lnSpc>
                <a:spcPct val="90000"/>
              </a:lnSpc>
              <a:spcBef>
                <a:spcPts val="0"/>
              </a:spcBef>
              <a:spcAft>
                <a:spcPts val="0"/>
              </a:spcAft>
              <a:buSzPts val="1800"/>
              <a:buChar char="•"/>
            </a:pPr>
            <a:r>
              <a:rPr lang="en-GB" dirty="0"/>
              <a:t>Lack of school readiness of younger children starting </a:t>
            </a:r>
            <a:r>
              <a:rPr lang="en-GB" dirty="0" smtClean="0"/>
              <a:t>in nursery</a:t>
            </a:r>
            <a:endParaRPr dirty="0"/>
          </a:p>
          <a:p>
            <a:pPr marL="457200" lvl="0" indent="-342900" algn="l" rtl="0">
              <a:lnSpc>
                <a:spcPct val="90000"/>
              </a:lnSpc>
              <a:spcBef>
                <a:spcPts val="0"/>
              </a:spcBef>
              <a:spcAft>
                <a:spcPts val="0"/>
              </a:spcAft>
              <a:buSzPts val="1800"/>
              <a:buChar char="•"/>
            </a:pPr>
            <a:r>
              <a:rPr lang="en-GB" dirty="0"/>
              <a:t>Increase in number of children who are not </a:t>
            </a:r>
            <a:r>
              <a:rPr lang="en-GB" dirty="0" smtClean="0"/>
              <a:t>potty-trained when starting school</a:t>
            </a:r>
            <a:endParaRPr dirty="0"/>
          </a:p>
          <a:p>
            <a:pPr marL="457200" lvl="0" indent="-342900" algn="l" rtl="0">
              <a:lnSpc>
                <a:spcPct val="90000"/>
              </a:lnSpc>
              <a:spcBef>
                <a:spcPts val="0"/>
              </a:spcBef>
              <a:spcAft>
                <a:spcPts val="0"/>
              </a:spcAft>
              <a:buSzPts val="1800"/>
              <a:buChar char="•"/>
            </a:pPr>
            <a:r>
              <a:rPr lang="en-GB" dirty="0"/>
              <a:t>Challenges associated with children’s educational progress - from a communication, social, emotional and physical skills point of view</a:t>
            </a:r>
            <a:endParaRPr dirty="0"/>
          </a:p>
          <a:p>
            <a:pPr marL="457200" lvl="0" indent="-342900" algn="l" rtl="0">
              <a:lnSpc>
                <a:spcPct val="90000"/>
              </a:lnSpc>
              <a:spcBef>
                <a:spcPts val="0"/>
              </a:spcBef>
              <a:spcAft>
                <a:spcPts val="0"/>
              </a:spcAft>
              <a:buSzPts val="1800"/>
              <a:buChar char="•"/>
            </a:pPr>
            <a:r>
              <a:rPr lang="en-GB" dirty="0"/>
              <a:t>Concerns with speech and language delays</a:t>
            </a:r>
            <a:endParaRPr dirty="0"/>
          </a:p>
          <a:p>
            <a:pPr marL="457200" lvl="0" indent="-342900" algn="l" rtl="0">
              <a:lnSpc>
                <a:spcPct val="90000"/>
              </a:lnSpc>
              <a:spcBef>
                <a:spcPts val="0"/>
              </a:spcBef>
              <a:spcAft>
                <a:spcPts val="0"/>
              </a:spcAft>
              <a:buSzPts val="1800"/>
              <a:buChar char="•"/>
            </a:pPr>
            <a:r>
              <a:rPr lang="en-GB" dirty="0"/>
              <a:t>Concerns with gross and fine motor skills</a:t>
            </a:r>
            <a:endParaRPr dirty="0"/>
          </a:p>
          <a:p>
            <a:pPr marL="457200" lvl="0" indent="-342900" algn="l" rtl="0">
              <a:lnSpc>
                <a:spcPct val="90000"/>
              </a:lnSpc>
              <a:spcBef>
                <a:spcPts val="0"/>
              </a:spcBef>
              <a:spcAft>
                <a:spcPts val="0"/>
              </a:spcAft>
              <a:buSzPts val="1800"/>
              <a:buChar char="•"/>
            </a:pPr>
            <a:r>
              <a:rPr lang="en-GB" dirty="0"/>
              <a:t>Concerns with attention span</a:t>
            </a:r>
            <a:endParaRPr dirty="0"/>
          </a:p>
          <a:p>
            <a:pPr marL="457200" lvl="0" indent="-342900" algn="l" rtl="0">
              <a:lnSpc>
                <a:spcPct val="90000"/>
              </a:lnSpc>
              <a:spcBef>
                <a:spcPts val="0"/>
              </a:spcBef>
              <a:spcAft>
                <a:spcPts val="0"/>
              </a:spcAft>
              <a:buSzPts val="1800"/>
              <a:buChar char="•"/>
            </a:pPr>
            <a:r>
              <a:rPr lang="en-GB" dirty="0"/>
              <a:t>Concerns with ability to connect with others</a:t>
            </a:r>
            <a:endParaRPr dirty="0"/>
          </a:p>
          <a:p>
            <a:pPr marL="457200" lvl="0" indent="-342900" algn="l" rtl="0">
              <a:lnSpc>
                <a:spcPct val="90000"/>
              </a:lnSpc>
              <a:spcBef>
                <a:spcPts val="0"/>
              </a:spcBef>
              <a:spcAft>
                <a:spcPts val="0"/>
              </a:spcAft>
              <a:buSzPts val="1800"/>
              <a:buChar char="•"/>
            </a:pPr>
            <a:r>
              <a:rPr lang="en-GB" dirty="0"/>
              <a:t>Concerns with children’s emotional regulation</a:t>
            </a:r>
            <a:endParaRPr dirty="0"/>
          </a:p>
          <a:p>
            <a:pPr marL="457200" lvl="0" indent="-342900" algn="l" rtl="0">
              <a:lnSpc>
                <a:spcPct val="90000"/>
              </a:lnSpc>
              <a:spcBef>
                <a:spcPts val="0"/>
              </a:spcBef>
              <a:spcAft>
                <a:spcPts val="0"/>
              </a:spcAft>
              <a:buSzPts val="1800"/>
              <a:buChar char="•"/>
            </a:pPr>
            <a:r>
              <a:rPr lang="en-GB" dirty="0"/>
              <a:t>All the above concerns impact on a child’s progress within the educational framework</a:t>
            </a:r>
            <a:endParaRPr dirty="0"/>
          </a:p>
          <a:p>
            <a:pPr marL="457200" lvl="0" indent="-342900" algn="l" rtl="0">
              <a:lnSpc>
                <a:spcPct val="90000"/>
              </a:lnSpc>
              <a:spcBef>
                <a:spcPts val="0"/>
              </a:spcBef>
              <a:spcAft>
                <a:spcPts val="0"/>
              </a:spcAft>
              <a:buSzPts val="1800"/>
              <a:buChar char="•"/>
            </a:pPr>
            <a:r>
              <a:rPr lang="en-GB" dirty="0"/>
              <a:t>Impact on mental health, cyber-bullying, cybercrime and potential sexual exploitation in older children</a:t>
            </a:r>
            <a:endParaRPr dirty="0"/>
          </a:p>
        </p:txBody>
      </p:sp>
      <p:pic>
        <p:nvPicPr>
          <p:cNvPr id="119" name="Google Shape;119;p4"/>
          <p:cNvPicPr preferRelativeResize="0"/>
          <p:nvPr/>
        </p:nvPicPr>
        <p:blipFill rotWithShape="1">
          <a:blip r:embed="rId3">
            <a:alphaModFix/>
          </a:blip>
          <a:srcRect/>
          <a:stretch/>
        </p:blipFill>
        <p:spPr>
          <a:xfrm>
            <a:off x="261816" y="230188"/>
            <a:ext cx="995484" cy="499574"/>
          </a:xfrm>
          <a:prstGeom prst="rect">
            <a:avLst/>
          </a:prstGeom>
          <a:noFill/>
          <a:ln>
            <a:noFill/>
          </a:ln>
        </p:spPr>
      </p:pic>
      <p:pic>
        <p:nvPicPr>
          <p:cNvPr id="120" name="Google Shape;120;p4" descr="See the source image"/>
          <p:cNvPicPr preferRelativeResize="0"/>
          <p:nvPr/>
        </p:nvPicPr>
        <p:blipFill rotWithShape="1">
          <a:blip r:embed="rId4">
            <a:alphaModFix/>
          </a:blip>
          <a:srcRect t="13552" b="7943"/>
          <a:stretch/>
        </p:blipFill>
        <p:spPr>
          <a:xfrm>
            <a:off x="5148288" y="230197"/>
            <a:ext cx="1759927" cy="835269"/>
          </a:xfrm>
          <a:prstGeom prst="rect">
            <a:avLst/>
          </a:prstGeom>
          <a:noFill/>
          <a:ln>
            <a:noFill/>
          </a:ln>
        </p:spPr>
      </p:pic>
      <p:pic>
        <p:nvPicPr>
          <p:cNvPr id="121" name="Google Shape;121;p4"/>
          <p:cNvPicPr preferRelativeResize="0"/>
          <p:nvPr/>
        </p:nvPicPr>
        <p:blipFill rotWithShape="1">
          <a:blip r:embed="rId5">
            <a:alphaModFix/>
          </a:blip>
          <a:srcRect t="9206" r="3855" b="11428"/>
          <a:stretch/>
        </p:blipFill>
        <p:spPr>
          <a:xfrm>
            <a:off x="9071409" y="241425"/>
            <a:ext cx="2909617" cy="948950"/>
          </a:xfrm>
          <a:prstGeom prst="rect">
            <a:avLst/>
          </a:prstGeom>
          <a:noFill/>
          <a:ln>
            <a:noFill/>
          </a:ln>
        </p:spPr>
      </p:pic>
    </p:spTree>
    <p:extLst>
      <p:ext uri="{BB962C8B-B14F-4D97-AF65-F5344CB8AC3E}">
        <p14:creationId xmlns:p14="http://schemas.microsoft.com/office/powerpoint/2010/main" val="19900637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0277" y="974291"/>
            <a:ext cx="10515600" cy="1325563"/>
          </a:xfrm>
        </p:spPr>
        <p:txBody>
          <a:bodyPr/>
          <a:lstStyle/>
          <a:p>
            <a:r>
              <a:rPr lang="en-GB" dirty="0" smtClean="0"/>
              <a:t>How will we approach this?</a:t>
            </a:r>
            <a:endParaRPr lang="en-GB" dirty="0"/>
          </a:p>
        </p:txBody>
      </p:sp>
      <p:sp>
        <p:nvSpPr>
          <p:cNvPr id="3" name="Content Placeholder 2"/>
          <p:cNvSpPr>
            <a:spLocks noGrp="1"/>
          </p:cNvSpPr>
          <p:nvPr>
            <p:ph idx="1"/>
          </p:nvPr>
        </p:nvSpPr>
        <p:spPr>
          <a:xfrm>
            <a:off x="750277" y="2299854"/>
            <a:ext cx="10515600" cy="3503069"/>
          </a:xfrm>
        </p:spPr>
        <p:txBody>
          <a:bodyPr>
            <a:normAutofit fontScale="55000" lnSpcReduction="20000"/>
          </a:bodyPr>
          <a:lstStyle/>
          <a:p>
            <a:pPr marL="514350" indent="-514350">
              <a:buFont typeface="+mj-lt"/>
              <a:buAutoNum type="arabicPeriod"/>
            </a:pPr>
            <a:r>
              <a:rPr lang="en-GB" dirty="0" smtClean="0"/>
              <a:t>The leads are the Director of Education, Director of Public Health and GHA Consultant Paediatrician</a:t>
            </a:r>
          </a:p>
          <a:p>
            <a:pPr marL="514350" indent="-514350">
              <a:buFont typeface="+mj-lt"/>
              <a:buAutoNum type="arabicPeriod"/>
            </a:pPr>
            <a:r>
              <a:rPr lang="en-GB" dirty="0" smtClean="0"/>
              <a:t>We have achieved cross </a:t>
            </a:r>
            <a:r>
              <a:rPr lang="en-GB" dirty="0"/>
              <a:t>political party collaboration and </a:t>
            </a:r>
            <a:r>
              <a:rPr lang="en-GB" dirty="0" smtClean="0"/>
              <a:t>support</a:t>
            </a:r>
          </a:p>
          <a:p>
            <a:pPr marL="514350" indent="-514350">
              <a:buFont typeface="+mj-lt"/>
              <a:buAutoNum type="arabicPeriod"/>
            </a:pPr>
            <a:r>
              <a:rPr lang="en-GB" dirty="0" smtClean="0"/>
              <a:t>We will enable joint working across all HM GoG departments to review all policies to ensure none directly or indirectly encouraging excessive screen time usage in children through working with the Chief Secretary. We will encourage GSLA, Youth Service/Library/GHA to promote phone-free clubs/sessions/activities</a:t>
            </a:r>
          </a:p>
          <a:p>
            <a:pPr marL="514350" indent="-514350">
              <a:buFont typeface="+mj-lt"/>
              <a:buAutoNum type="arabicPeriod"/>
            </a:pPr>
            <a:r>
              <a:rPr lang="en-GB" dirty="0" smtClean="0"/>
              <a:t>We will undertake partnership working with charities, parents, carers, families and the children themselves to raise awareness of the risks and provide practical support to alternatives to screen time</a:t>
            </a:r>
          </a:p>
          <a:p>
            <a:pPr marL="514350" indent="-514350">
              <a:buFont typeface="+mj-lt"/>
              <a:buAutoNum type="arabicPeriod"/>
            </a:pPr>
            <a:r>
              <a:rPr lang="en-GB" dirty="0" smtClean="0"/>
              <a:t>We will create clear messaging of advice* and sign post to support and alternative activity ideas</a:t>
            </a:r>
          </a:p>
          <a:p>
            <a:pPr marL="514350" indent="-514350">
              <a:buFont typeface="+mj-lt"/>
              <a:buAutoNum type="arabicPeriod"/>
            </a:pPr>
            <a:r>
              <a:rPr lang="en-GB" dirty="0" smtClean="0"/>
              <a:t>We will continue to work with research colleagues at the University of Gibraltar to better explore, understand and evaluate the impacts that excessive screen time has upon children</a:t>
            </a:r>
          </a:p>
          <a:p>
            <a:pPr marL="514350" indent="-514350">
              <a:buFont typeface="+mj-lt"/>
              <a:buAutoNum type="arabicPeriod"/>
            </a:pPr>
            <a:r>
              <a:rPr lang="en-GB" dirty="0" smtClean="0"/>
              <a:t>Engage with the private sector such as working with mobile phone shops to sell a range of age appropriate mobile phones </a:t>
            </a:r>
          </a:p>
          <a:p>
            <a:pPr marL="0" indent="0">
              <a:buNone/>
            </a:pPr>
            <a:endParaRPr lang="en-GB" dirty="0" smtClean="0"/>
          </a:p>
          <a:p>
            <a:pPr marL="0" indent="0">
              <a:buNone/>
            </a:pPr>
            <a:r>
              <a:rPr lang="en-GB" dirty="0" smtClean="0"/>
              <a:t>Through the above actions we will create a social movement that delivers change in our attitudes and usage of mobile technology and screen time for both children and adults</a:t>
            </a:r>
          </a:p>
          <a:p>
            <a:pPr marL="0" indent="0">
              <a:buNone/>
            </a:pPr>
            <a:endParaRPr lang="en-GB" dirty="0"/>
          </a:p>
        </p:txBody>
      </p:sp>
      <p:pic>
        <p:nvPicPr>
          <p:cNvPr id="4" name="Google Shape;90;p1" descr="See the source image"/>
          <p:cNvPicPr preferRelativeResize="0"/>
          <p:nvPr/>
        </p:nvPicPr>
        <p:blipFill rotWithShape="1">
          <a:blip r:embed="rId2">
            <a:alphaModFix/>
          </a:blip>
          <a:srcRect t="13552" b="7943"/>
          <a:stretch/>
        </p:blipFill>
        <p:spPr>
          <a:xfrm>
            <a:off x="4899901" y="328247"/>
            <a:ext cx="1759927" cy="835269"/>
          </a:xfrm>
          <a:prstGeom prst="rect">
            <a:avLst/>
          </a:prstGeom>
          <a:noFill/>
          <a:ln>
            <a:noFill/>
          </a:ln>
        </p:spPr>
      </p:pic>
      <p:pic>
        <p:nvPicPr>
          <p:cNvPr id="5" name="Google Shape;91;p1"/>
          <p:cNvPicPr preferRelativeResize="0"/>
          <p:nvPr/>
        </p:nvPicPr>
        <p:blipFill rotWithShape="1">
          <a:blip r:embed="rId3">
            <a:alphaModFix/>
          </a:blip>
          <a:srcRect/>
          <a:stretch/>
        </p:blipFill>
        <p:spPr>
          <a:xfrm>
            <a:off x="384908" y="301381"/>
            <a:ext cx="1346200" cy="889000"/>
          </a:xfrm>
          <a:prstGeom prst="rect">
            <a:avLst/>
          </a:prstGeom>
          <a:noFill/>
          <a:ln>
            <a:noFill/>
          </a:ln>
        </p:spPr>
      </p:pic>
      <p:pic>
        <p:nvPicPr>
          <p:cNvPr id="6" name="Google Shape;92;p1"/>
          <p:cNvPicPr preferRelativeResize="0"/>
          <p:nvPr/>
        </p:nvPicPr>
        <p:blipFill rotWithShape="1">
          <a:blip r:embed="rId4">
            <a:alphaModFix/>
          </a:blip>
          <a:srcRect t="9206" r="3855" b="11428"/>
          <a:stretch/>
        </p:blipFill>
        <p:spPr>
          <a:xfrm>
            <a:off x="9071409" y="241425"/>
            <a:ext cx="2909617" cy="948950"/>
          </a:xfrm>
          <a:prstGeom prst="rect">
            <a:avLst/>
          </a:prstGeom>
          <a:noFill/>
          <a:ln>
            <a:noFill/>
          </a:ln>
        </p:spPr>
      </p:pic>
      <p:sp>
        <p:nvSpPr>
          <p:cNvPr id="7" name="TextBox 6"/>
          <p:cNvSpPr txBox="1"/>
          <p:nvPr/>
        </p:nvSpPr>
        <p:spPr>
          <a:xfrm>
            <a:off x="384907" y="5996354"/>
            <a:ext cx="7308361" cy="307777"/>
          </a:xfrm>
          <a:prstGeom prst="rect">
            <a:avLst/>
          </a:prstGeom>
          <a:noFill/>
        </p:spPr>
        <p:txBody>
          <a:bodyPr wrap="square" rtlCol="0">
            <a:spAutoFit/>
          </a:bodyPr>
          <a:lstStyle/>
          <a:p>
            <a:r>
              <a:rPr lang="en-GB" sz="1400" dirty="0" smtClean="0"/>
              <a:t>*initial proposals of clear messaging of advice contained in slide</a:t>
            </a:r>
            <a:r>
              <a:rPr lang="en-GB" sz="1400" dirty="0" smtClean="0">
                <a:solidFill>
                  <a:srgbClr val="FF0000"/>
                </a:solidFill>
              </a:rPr>
              <a:t> X </a:t>
            </a:r>
            <a:endParaRPr lang="en-GB" sz="1400" dirty="0">
              <a:solidFill>
                <a:srgbClr val="FF0000"/>
              </a:solidFill>
            </a:endParaRPr>
          </a:p>
        </p:txBody>
      </p:sp>
    </p:spTree>
    <p:extLst>
      <p:ext uri="{BB962C8B-B14F-4D97-AF65-F5344CB8AC3E}">
        <p14:creationId xmlns:p14="http://schemas.microsoft.com/office/powerpoint/2010/main" val="27752364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6"/>
          <p:cNvSpPr txBox="1">
            <a:spLocks noGrp="1"/>
          </p:cNvSpPr>
          <p:nvPr>
            <p:ph type="title"/>
          </p:nvPr>
        </p:nvSpPr>
        <p:spPr>
          <a:xfrm>
            <a:off x="261816" y="639779"/>
            <a:ext cx="8127999" cy="1101191"/>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GB" sz="3600" dirty="0"/>
              <a:t>What has taken place to </a:t>
            </a:r>
            <a:r>
              <a:rPr lang="en-GB" sz="3600" dirty="0" smtClean="0"/>
              <a:t>date (1) July 2024</a:t>
            </a:r>
            <a:endParaRPr sz="3600" dirty="0"/>
          </a:p>
        </p:txBody>
      </p:sp>
      <p:sp>
        <p:nvSpPr>
          <p:cNvPr id="137" name="Google Shape;137;p6"/>
          <p:cNvSpPr txBox="1">
            <a:spLocks noGrp="1"/>
          </p:cNvSpPr>
          <p:nvPr>
            <p:ph type="body" idx="1"/>
          </p:nvPr>
        </p:nvSpPr>
        <p:spPr>
          <a:xfrm>
            <a:off x="261816" y="1979438"/>
            <a:ext cx="12192000" cy="5032500"/>
          </a:xfrm>
          <a:prstGeom prst="rect">
            <a:avLst/>
          </a:prstGeom>
          <a:noFill/>
          <a:ln>
            <a:noFill/>
          </a:ln>
        </p:spPr>
        <p:txBody>
          <a:bodyPr spcFirstLastPara="1" wrap="square" lIns="91425" tIns="45700" rIns="91425" bIns="45700" anchor="t" anchorCtr="0">
            <a:normAutofit fontScale="70000" lnSpcReduction="20000"/>
          </a:bodyPr>
          <a:lstStyle/>
          <a:p>
            <a:pPr marL="0" lvl="0" indent="0" algn="l" rtl="0">
              <a:lnSpc>
                <a:spcPct val="90000"/>
              </a:lnSpc>
              <a:spcBef>
                <a:spcPts val="0"/>
              </a:spcBef>
              <a:spcAft>
                <a:spcPts val="0"/>
              </a:spcAft>
              <a:buClr>
                <a:schemeClr val="dk1"/>
              </a:buClr>
              <a:buSzPct val="77641"/>
              <a:buNone/>
            </a:pPr>
            <a:r>
              <a:rPr lang="en-GB" sz="3606" dirty="0"/>
              <a:t>Multi-agency scoping meeting took place in July 2024</a:t>
            </a:r>
            <a:endParaRPr sz="3606" dirty="0"/>
          </a:p>
          <a:p>
            <a:pPr marL="0" lvl="0" indent="0" algn="l" rtl="0">
              <a:lnSpc>
                <a:spcPct val="90000"/>
              </a:lnSpc>
              <a:spcBef>
                <a:spcPts val="1000"/>
              </a:spcBef>
              <a:spcAft>
                <a:spcPts val="0"/>
              </a:spcAft>
              <a:buClr>
                <a:schemeClr val="dk1"/>
              </a:buClr>
              <a:buSzPct val="77641"/>
              <a:buNone/>
            </a:pPr>
            <a:r>
              <a:rPr lang="en-GB" sz="3606" dirty="0"/>
              <a:t>Main messages </a:t>
            </a:r>
            <a:r>
              <a:rPr lang="en-GB" sz="3606" dirty="0" smtClean="0"/>
              <a:t>developed were</a:t>
            </a:r>
            <a:r>
              <a:rPr lang="en-GB" sz="3606" dirty="0"/>
              <a:t>:</a:t>
            </a:r>
            <a:endParaRPr sz="3606" dirty="0"/>
          </a:p>
          <a:p>
            <a:pPr marL="0" lvl="0" indent="0" algn="l" rtl="0">
              <a:lnSpc>
                <a:spcPct val="90000"/>
              </a:lnSpc>
              <a:spcBef>
                <a:spcPts val="1000"/>
              </a:spcBef>
              <a:spcAft>
                <a:spcPts val="0"/>
              </a:spcAft>
              <a:buClr>
                <a:schemeClr val="dk1"/>
              </a:buClr>
              <a:buSzPts val="2170"/>
              <a:buNone/>
            </a:pPr>
            <a:endParaRPr sz="380" dirty="0"/>
          </a:p>
          <a:p>
            <a:pPr marL="514350" lvl="0" indent="-514025" algn="l" rtl="0">
              <a:lnSpc>
                <a:spcPct val="90000"/>
              </a:lnSpc>
              <a:spcBef>
                <a:spcPts val="1000"/>
              </a:spcBef>
              <a:spcAft>
                <a:spcPts val="0"/>
              </a:spcAft>
              <a:buClr>
                <a:schemeClr val="dk1"/>
              </a:buClr>
              <a:buSzPct val="100000"/>
              <a:buFont typeface="Calibri"/>
              <a:buAutoNum type="arabicPeriod"/>
            </a:pPr>
            <a:r>
              <a:rPr lang="en-GB" sz="3606" dirty="0"/>
              <a:t>Screen time can be a valuable learning tool if used </a:t>
            </a:r>
            <a:r>
              <a:rPr lang="en-GB" sz="3606" dirty="0" smtClean="0"/>
              <a:t>appropriately</a:t>
            </a:r>
            <a:endParaRPr sz="3606" dirty="0"/>
          </a:p>
          <a:p>
            <a:pPr marL="514350" lvl="0" indent="-514025" algn="l" rtl="0">
              <a:lnSpc>
                <a:spcPct val="90000"/>
              </a:lnSpc>
              <a:spcBef>
                <a:spcPts val="1000"/>
              </a:spcBef>
              <a:spcAft>
                <a:spcPts val="0"/>
              </a:spcAft>
              <a:buClr>
                <a:schemeClr val="dk1"/>
              </a:buClr>
              <a:buSzPct val="100000"/>
              <a:buFont typeface="Calibri"/>
              <a:buAutoNum type="arabicPeriod"/>
            </a:pPr>
            <a:r>
              <a:rPr lang="en-GB" sz="3606" dirty="0"/>
              <a:t>try and avoid using screen time as a ‘pacifier</a:t>
            </a:r>
            <a:r>
              <a:rPr lang="en-GB" sz="3606" dirty="0" smtClean="0"/>
              <a:t>’</a:t>
            </a:r>
            <a:endParaRPr sz="3606" dirty="0"/>
          </a:p>
          <a:p>
            <a:pPr marL="514350" lvl="0" indent="-514025" algn="l" rtl="0">
              <a:lnSpc>
                <a:spcPct val="90000"/>
              </a:lnSpc>
              <a:spcBef>
                <a:spcPts val="1000"/>
              </a:spcBef>
              <a:spcAft>
                <a:spcPts val="0"/>
              </a:spcAft>
              <a:buClr>
                <a:schemeClr val="dk1"/>
              </a:buClr>
              <a:buSzPct val="100000"/>
              <a:buFont typeface="Calibri"/>
              <a:buAutoNum type="arabicPeriod"/>
            </a:pPr>
            <a:r>
              <a:rPr lang="en-GB" sz="3606" dirty="0"/>
              <a:t>try and limit screen time and if using then co-use with an adult especially important for pre-school </a:t>
            </a:r>
            <a:r>
              <a:rPr lang="en-GB" sz="3606" dirty="0" smtClean="0"/>
              <a:t>children</a:t>
            </a:r>
            <a:endParaRPr sz="3606" dirty="0"/>
          </a:p>
          <a:p>
            <a:pPr marL="514350" lvl="0" indent="-514025" algn="l" rtl="0">
              <a:lnSpc>
                <a:spcPct val="90000"/>
              </a:lnSpc>
              <a:spcBef>
                <a:spcPts val="1000"/>
              </a:spcBef>
              <a:spcAft>
                <a:spcPts val="0"/>
              </a:spcAft>
              <a:buClr>
                <a:schemeClr val="dk1"/>
              </a:buClr>
              <a:buSzPct val="100000"/>
              <a:buFont typeface="Calibri"/>
              <a:buAutoNum type="arabicPeriod"/>
            </a:pPr>
            <a:r>
              <a:rPr lang="en-GB" sz="3606" dirty="0"/>
              <a:t>r</a:t>
            </a:r>
            <a:r>
              <a:rPr lang="en-GB" sz="3606" dirty="0" smtClean="0"/>
              <a:t>educe </a:t>
            </a:r>
            <a:r>
              <a:rPr lang="en-GB" sz="3606" dirty="0"/>
              <a:t>screen time in hospitalised children and the use of smart/tech devices during medical procedures for children 2 and </a:t>
            </a:r>
            <a:r>
              <a:rPr lang="en-GB" sz="3606" dirty="0" smtClean="0"/>
              <a:t>under </a:t>
            </a:r>
            <a:endParaRPr sz="3606" dirty="0"/>
          </a:p>
          <a:p>
            <a:pPr marL="514350" lvl="0" indent="-514025" algn="l" rtl="0">
              <a:lnSpc>
                <a:spcPct val="90000"/>
              </a:lnSpc>
              <a:spcBef>
                <a:spcPts val="1000"/>
              </a:spcBef>
              <a:spcAft>
                <a:spcPts val="0"/>
              </a:spcAft>
              <a:buSzPct val="100000"/>
              <a:buAutoNum type="arabicPeriod"/>
            </a:pPr>
            <a:r>
              <a:rPr lang="en-GB" sz="3606" dirty="0"/>
              <a:t>k</a:t>
            </a:r>
            <a:r>
              <a:rPr lang="en-GB" sz="3606" dirty="0" smtClean="0"/>
              <a:t>ey </a:t>
            </a:r>
            <a:r>
              <a:rPr lang="en-GB" sz="3606" dirty="0"/>
              <a:t>focus in last 2 annual Schools’ Mental Health Festivals has been about raising awareness </a:t>
            </a:r>
            <a:endParaRPr lang="en-GB" sz="3606" dirty="0" smtClean="0"/>
          </a:p>
          <a:p>
            <a:pPr marL="971875" lvl="1" indent="-514350">
              <a:spcBef>
                <a:spcPts val="1000"/>
              </a:spcBef>
              <a:buSzPct val="100000"/>
              <a:buAutoNum type="alphaUcParenR"/>
            </a:pPr>
            <a:r>
              <a:rPr lang="en-GB" sz="3206" dirty="0" smtClean="0"/>
              <a:t>in </a:t>
            </a:r>
            <a:r>
              <a:rPr lang="en-GB" sz="3206" dirty="0"/>
              <a:t>children about: </a:t>
            </a:r>
            <a:r>
              <a:rPr lang="en-GB" sz="3206" dirty="0" err="1"/>
              <a:t>i</a:t>
            </a:r>
            <a:r>
              <a:rPr lang="en-GB" sz="3206" dirty="0"/>
              <a:t>) the dangers/risks of technology &amp; social media platforms; and ii) about strategies they can use to protect themselves; and </a:t>
            </a:r>
            <a:endParaRPr lang="en-GB" sz="3206" dirty="0" smtClean="0"/>
          </a:p>
          <a:p>
            <a:pPr marL="971875" lvl="1" indent="-514350">
              <a:spcBef>
                <a:spcPts val="1000"/>
              </a:spcBef>
              <a:buSzPct val="100000"/>
              <a:buAutoNum type="alphaUcParenR"/>
            </a:pPr>
            <a:r>
              <a:rPr lang="en-GB" sz="3206" dirty="0" smtClean="0"/>
              <a:t>in </a:t>
            </a:r>
            <a:r>
              <a:rPr lang="en-GB" sz="3206" dirty="0"/>
              <a:t>parents about: risks and strategies for parenting in the digital </a:t>
            </a:r>
            <a:r>
              <a:rPr lang="en-GB" sz="3206" dirty="0" smtClean="0"/>
              <a:t>age</a:t>
            </a:r>
            <a:endParaRPr dirty="0"/>
          </a:p>
        </p:txBody>
      </p:sp>
      <p:pic>
        <p:nvPicPr>
          <p:cNvPr id="138" name="Google Shape;138;p6"/>
          <p:cNvPicPr preferRelativeResize="0"/>
          <p:nvPr/>
        </p:nvPicPr>
        <p:blipFill rotWithShape="1">
          <a:blip r:embed="rId3">
            <a:alphaModFix/>
          </a:blip>
          <a:srcRect/>
          <a:stretch/>
        </p:blipFill>
        <p:spPr>
          <a:xfrm>
            <a:off x="261816" y="230188"/>
            <a:ext cx="995484" cy="499574"/>
          </a:xfrm>
          <a:prstGeom prst="rect">
            <a:avLst/>
          </a:prstGeom>
          <a:noFill/>
          <a:ln>
            <a:noFill/>
          </a:ln>
        </p:spPr>
      </p:pic>
      <p:pic>
        <p:nvPicPr>
          <p:cNvPr id="139" name="Google Shape;139;p6" descr="See the source image"/>
          <p:cNvPicPr preferRelativeResize="0"/>
          <p:nvPr/>
        </p:nvPicPr>
        <p:blipFill rotWithShape="1">
          <a:blip r:embed="rId4">
            <a:alphaModFix/>
          </a:blip>
          <a:srcRect t="13552" b="7943"/>
          <a:stretch/>
        </p:blipFill>
        <p:spPr>
          <a:xfrm>
            <a:off x="4611323" y="0"/>
            <a:ext cx="1759927" cy="835269"/>
          </a:xfrm>
          <a:prstGeom prst="rect">
            <a:avLst/>
          </a:prstGeom>
          <a:noFill/>
          <a:ln>
            <a:noFill/>
          </a:ln>
        </p:spPr>
      </p:pic>
      <p:pic>
        <p:nvPicPr>
          <p:cNvPr id="140" name="Google Shape;140;p6"/>
          <p:cNvPicPr preferRelativeResize="0"/>
          <p:nvPr/>
        </p:nvPicPr>
        <p:blipFill rotWithShape="1">
          <a:blip r:embed="rId5">
            <a:alphaModFix/>
          </a:blip>
          <a:srcRect t="9206" r="3855" b="11428"/>
          <a:stretch/>
        </p:blipFill>
        <p:spPr>
          <a:xfrm>
            <a:off x="9071409" y="241425"/>
            <a:ext cx="2909617" cy="948950"/>
          </a:xfrm>
          <a:prstGeom prst="rect">
            <a:avLst/>
          </a:prstGeom>
          <a:noFill/>
          <a:ln>
            <a:noFill/>
          </a:ln>
        </p:spPr>
      </p:pic>
    </p:spTree>
    <p:extLst>
      <p:ext uri="{BB962C8B-B14F-4D97-AF65-F5344CB8AC3E}">
        <p14:creationId xmlns:p14="http://schemas.microsoft.com/office/powerpoint/2010/main" val="4060198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7"/>
          <p:cNvSpPr txBox="1">
            <a:spLocks noGrp="1"/>
          </p:cNvSpPr>
          <p:nvPr>
            <p:ph type="title"/>
          </p:nvPr>
        </p:nvSpPr>
        <p:spPr>
          <a:xfrm>
            <a:off x="838200" y="1134760"/>
            <a:ext cx="10515600" cy="1325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GB" dirty="0" smtClean="0"/>
              <a:t>Develop an approach </a:t>
            </a:r>
            <a:r>
              <a:rPr lang="en-GB" dirty="0"/>
              <a:t>related to age</a:t>
            </a:r>
            <a:endParaRPr dirty="0"/>
          </a:p>
        </p:txBody>
      </p:sp>
      <p:sp>
        <p:nvSpPr>
          <p:cNvPr id="147" name="Google Shape;147;p7"/>
          <p:cNvSpPr txBox="1">
            <a:spLocks noGrp="1"/>
          </p:cNvSpPr>
          <p:nvPr>
            <p:ph type="body" idx="1"/>
          </p:nvPr>
        </p:nvSpPr>
        <p:spPr>
          <a:xfrm>
            <a:off x="838200" y="2494396"/>
            <a:ext cx="10515600" cy="2631519"/>
          </a:xfrm>
          <a:prstGeom prst="rect">
            <a:avLst/>
          </a:prstGeom>
          <a:noFill/>
          <a:ln>
            <a:noFill/>
          </a:ln>
        </p:spPr>
        <p:txBody>
          <a:bodyPr spcFirstLastPara="1" wrap="square" lIns="91425" tIns="45700" rIns="91425" bIns="45700" anchor="t" anchorCtr="0">
            <a:normAutofit fontScale="70000" lnSpcReduction="20000"/>
          </a:bodyPr>
          <a:lstStyle/>
          <a:p>
            <a:pPr marL="0" lvl="0" indent="0" algn="l" rtl="0">
              <a:lnSpc>
                <a:spcPct val="90000"/>
              </a:lnSpc>
              <a:spcBef>
                <a:spcPts val="0"/>
              </a:spcBef>
              <a:spcAft>
                <a:spcPts val="0"/>
              </a:spcAft>
              <a:buClr>
                <a:schemeClr val="dk1"/>
              </a:buClr>
              <a:buSzPts val="2800"/>
              <a:buNone/>
            </a:pPr>
            <a:r>
              <a:rPr lang="en-GB" dirty="0"/>
              <a:t>Proposal was to divide the ‘challenge’ into 3 age </a:t>
            </a:r>
            <a:r>
              <a:rPr lang="en-GB" dirty="0" smtClean="0"/>
              <a:t>groups due to the different drivers and impacts of excessive screen time usage in these different age groups:</a:t>
            </a:r>
            <a:endParaRPr dirty="0"/>
          </a:p>
          <a:p>
            <a:pPr marL="228600" lvl="0" indent="-228600" algn="l" rtl="0">
              <a:lnSpc>
                <a:spcPct val="90000"/>
              </a:lnSpc>
              <a:spcBef>
                <a:spcPts val="1000"/>
              </a:spcBef>
              <a:spcAft>
                <a:spcPts val="0"/>
              </a:spcAft>
              <a:buClr>
                <a:schemeClr val="dk1"/>
              </a:buClr>
              <a:buSzPts val="2800"/>
              <a:buChar char="•"/>
            </a:pPr>
            <a:r>
              <a:rPr lang="en-GB" dirty="0" smtClean="0"/>
              <a:t>Pre-school: led by GHA and initial focus on removing and reducing screen time usage in GHA paediatrics settings. Aim is: parental guidance and developmental support</a:t>
            </a:r>
            <a:endParaRPr dirty="0"/>
          </a:p>
          <a:p>
            <a:pPr marL="228600" lvl="0" indent="-228600" algn="l" rtl="0">
              <a:lnSpc>
                <a:spcPct val="90000"/>
              </a:lnSpc>
              <a:spcBef>
                <a:spcPts val="1000"/>
              </a:spcBef>
              <a:spcAft>
                <a:spcPts val="0"/>
              </a:spcAft>
              <a:buClr>
                <a:schemeClr val="dk1"/>
              </a:buClr>
              <a:buSzPts val="2800"/>
              <a:buChar char="•"/>
            </a:pPr>
            <a:r>
              <a:rPr lang="en-GB" dirty="0"/>
              <a:t>Primary </a:t>
            </a:r>
            <a:r>
              <a:rPr lang="en-GB" dirty="0" smtClean="0"/>
              <a:t>school: led by Dept of Education and continue to build upon the wellbeing agenda delivered through the PHSE curriculum. Aim is structure and routine</a:t>
            </a:r>
            <a:endParaRPr dirty="0"/>
          </a:p>
          <a:p>
            <a:pPr marL="228600" lvl="0" indent="-228600" algn="l" rtl="0">
              <a:lnSpc>
                <a:spcPct val="90000"/>
              </a:lnSpc>
              <a:spcBef>
                <a:spcPts val="1000"/>
              </a:spcBef>
              <a:spcAft>
                <a:spcPts val="0"/>
              </a:spcAft>
              <a:buClr>
                <a:schemeClr val="dk1"/>
              </a:buClr>
              <a:buSzPts val="2800"/>
              <a:buChar char="•"/>
            </a:pPr>
            <a:r>
              <a:rPr lang="en-GB" dirty="0"/>
              <a:t>Secondary </a:t>
            </a:r>
            <a:r>
              <a:rPr lang="en-GB" dirty="0" smtClean="0"/>
              <a:t>school: initial focus was on research undertaken by the University of Gibraltar, establishing links to Youth strategy and continue to build upon the agenda of the PHSE curriculum. Aim is improving impacts upon sleep, low mood, bullying and encourage reporting of abuse.</a:t>
            </a:r>
            <a:endParaRPr lang="en-GB" dirty="0"/>
          </a:p>
          <a:p>
            <a:pPr marL="0" lvl="0" indent="0" algn="l" rtl="0">
              <a:lnSpc>
                <a:spcPct val="90000"/>
              </a:lnSpc>
              <a:spcBef>
                <a:spcPts val="1000"/>
              </a:spcBef>
              <a:spcAft>
                <a:spcPts val="0"/>
              </a:spcAft>
              <a:buClr>
                <a:schemeClr val="dk1"/>
              </a:buClr>
              <a:buSzPts val="2800"/>
              <a:buNone/>
            </a:pPr>
            <a:endParaRPr dirty="0"/>
          </a:p>
          <a:p>
            <a:pPr marL="228600" lvl="0" indent="-50800" algn="l" rtl="0">
              <a:lnSpc>
                <a:spcPct val="90000"/>
              </a:lnSpc>
              <a:spcBef>
                <a:spcPts val="1000"/>
              </a:spcBef>
              <a:spcAft>
                <a:spcPts val="0"/>
              </a:spcAft>
              <a:buClr>
                <a:schemeClr val="dk1"/>
              </a:buClr>
              <a:buSzPts val="2800"/>
              <a:buNone/>
            </a:pPr>
            <a:endParaRPr dirty="0"/>
          </a:p>
        </p:txBody>
      </p:sp>
      <p:pic>
        <p:nvPicPr>
          <p:cNvPr id="148" name="Google Shape;148;p7"/>
          <p:cNvPicPr preferRelativeResize="0"/>
          <p:nvPr/>
        </p:nvPicPr>
        <p:blipFill rotWithShape="1">
          <a:blip r:embed="rId3">
            <a:alphaModFix/>
          </a:blip>
          <a:srcRect/>
          <a:stretch/>
        </p:blipFill>
        <p:spPr>
          <a:xfrm>
            <a:off x="261816" y="230188"/>
            <a:ext cx="995484" cy="499574"/>
          </a:xfrm>
          <a:prstGeom prst="rect">
            <a:avLst/>
          </a:prstGeom>
          <a:noFill/>
          <a:ln>
            <a:noFill/>
          </a:ln>
        </p:spPr>
      </p:pic>
      <p:pic>
        <p:nvPicPr>
          <p:cNvPr id="149" name="Google Shape;149;p7" descr="See the source image"/>
          <p:cNvPicPr preferRelativeResize="0"/>
          <p:nvPr/>
        </p:nvPicPr>
        <p:blipFill rotWithShape="1">
          <a:blip r:embed="rId4">
            <a:alphaModFix/>
          </a:blip>
          <a:srcRect t="13552" b="7943"/>
          <a:stretch/>
        </p:blipFill>
        <p:spPr>
          <a:xfrm>
            <a:off x="4928388" y="230197"/>
            <a:ext cx="1759927" cy="835269"/>
          </a:xfrm>
          <a:prstGeom prst="rect">
            <a:avLst/>
          </a:prstGeom>
          <a:noFill/>
          <a:ln>
            <a:noFill/>
          </a:ln>
        </p:spPr>
      </p:pic>
      <p:pic>
        <p:nvPicPr>
          <p:cNvPr id="150" name="Google Shape;150;p7"/>
          <p:cNvPicPr preferRelativeResize="0"/>
          <p:nvPr/>
        </p:nvPicPr>
        <p:blipFill rotWithShape="1">
          <a:blip r:embed="rId5">
            <a:alphaModFix/>
          </a:blip>
          <a:srcRect t="9206" r="3855" b="11428"/>
          <a:stretch/>
        </p:blipFill>
        <p:spPr>
          <a:xfrm>
            <a:off x="9071409" y="241425"/>
            <a:ext cx="2909617" cy="948950"/>
          </a:xfrm>
          <a:prstGeom prst="rect">
            <a:avLst/>
          </a:prstGeom>
          <a:noFill/>
          <a:ln>
            <a:noFill/>
          </a:ln>
        </p:spPr>
      </p:pic>
    </p:spTree>
    <p:extLst>
      <p:ext uri="{BB962C8B-B14F-4D97-AF65-F5344CB8AC3E}">
        <p14:creationId xmlns:p14="http://schemas.microsoft.com/office/powerpoint/2010/main" val="21587738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Google Shape;155;p8"/>
          <p:cNvSpPr txBox="1">
            <a:spLocks noGrp="1"/>
          </p:cNvSpPr>
          <p:nvPr>
            <p:ph type="title"/>
          </p:nvPr>
        </p:nvSpPr>
        <p:spPr>
          <a:xfrm>
            <a:off x="619276" y="1001348"/>
            <a:ext cx="10515600" cy="1325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GB" dirty="0"/>
              <a:t>University of Gibraltar: research </a:t>
            </a:r>
            <a:r>
              <a:rPr lang="en-GB" dirty="0" smtClean="0"/>
              <a:t>findings</a:t>
            </a:r>
            <a:endParaRPr dirty="0"/>
          </a:p>
        </p:txBody>
      </p:sp>
      <p:sp>
        <p:nvSpPr>
          <p:cNvPr id="156" name="Google Shape;156;p8"/>
          <p:cNvSpPr txBox="1">
            <a:spLocks noGrp="1"/>
          </p:cNvSpPr>
          <p:nvPr>
            <p:ph type="body" idx="1"/>
          </p:nvPr>
        </p:nvSpPr>
        <p:spPr>
          <a:xfrm>
            <a:off x="619276" y="2039815"/>
            <a:ext cx="5781524" cy="4088423"/>
          </a:xfrm>
          <a:prstGeom prst="rect">
            <a:avLst/>
          </a:prstGeom>
          <a:noFill/>
          <a:ln>
            <a:noFill/>
          </a:ln>
        </p:spPr>
        <p:txBody>
          <a:bodyPr spcFirstLastPara="1" wrap="square" lIns="91425" tIns="45700" rIns="91425" bIns="45700" anchor="t" anchorCtr="0">
            <a:normAutofit fontScale="70000" lnSpcReduction="20000"/>
          </a:bodyPr>
          <a:lstStyle/>
          <a:p>
            <a:pPr marL="0" lvl="0" indent="0" algn="l" rtl="0">
              <a:lnSpc>
                <a:spcPct val="90000"/>
              </a:lnSpc>
              <a:spcBef>
                <a:spcPts val="0"/>
              </a:spcBef>
              <a:spcAft>
                <a:spcPts val="0"/>
              </a:spcAft>
              <a:buClr>
                <a:schemeClr val="dk1"/>
              </a:buClr>
              <a:buSzPts val="2800"/>
              <a:buNone/>
            </a:pPr>
            <a:r>
              <a:rPr lang="en-GB" dirty="0"/>
              <a:t>Validated </a:t>
            </a:r>
            <a:r>
              <a:rPr lang="en-GB" dirty="0" smtClean="0"/>
              <a:t>questionnaires used </a:t>
            </a:r>
            <a:r>
              <a:rPr lang="en-GB" dirty="0"/>
              <a:t>to enable international comparisons</a:t>
            </a:r>
            <a:endParaRPr dirty="0"/>
          </a:p>
          <a:p>
            <a:pPr marL="228600" lvl="0" indent="-228600" algn="l" rtl="0">
              <a:lnSpc>
                <a:spcPct val="90000"/>
              </a:lnSpc>
              <a:spcBef>
                <a:spcPts val="1000"/>
              </a:spcBef>
              <a:spcAft>
                <a:spcPts val="0"/>
              </a:spcAft>
              <a:buClr>
                <a:schemeClr val="dk1"/>
              </a:buClr>
              <a:buSzPts val="2800"/>
              <a:buChar char="•"/>
            </a:pPr>
            <a:r>
              <a:rPr lang="en-GB" dirty="0"/>
              <a:t>2472 students, 77.9% of all students in Years 7 to Year 13</a:t>
            </a:r>
            <a:endParaRPr dirty="0"/>
          </a:p>
          <a:p>
            <a:pPr>
              <a:buClr>
                <a:schemeClr val="dk1"/>
              </a:buClr>
              <a:buSzPts val="2800"/>
            </a:pPr>
            <a:r>
              <a:rPr lang="en-GB" dirty="0"/>
              <a:t>93.2% of young people overall had a smart </a:t>
            </a:r>
            <a:r>
              <a:rPr lang="en-GB" dirty="0" smtClean="0"/>
              <a:t>phone: </a:t>
            </a:r>
          </a:p>
          <a:p>
            <a:pPr lvl="1">
              <a:buClr>
                <a:schemeClr val="dk1"/>
              </a:buClr>
              <a:buSzPts val="2800"/>
            </a:pPr>
            <a:r>
              <a:rPr lang="en-GB" dirty="0" smtClean="0"/>
              <a:t>85</a:t>
            </a:r>
            <a:r>
              <a:rPr lang="en-GB" dirty="0"/>
              <a:t>% of Year 7 students increasing to 99% by Year </a:t>
            </a:r>
            <a:r>
              <a:rPr lang="en-GB" dirty="0" smtClean="0"/>
              <a:t>13</a:t>
            </a:r>
          </a:p>
          <a:p>
            <a:pPr>
              <a:spcBef>
                <a:spcPts val="500"/>
              </a:spcBef>
              <a:buClr>
                <a:schemeClr val="dk1"/>
              </a:buClr>
              <a:buSzPts val="2400"/>
            </a:pPr>
            <a:r>
              <a:rPr lang="en-GB" dirty="0" smtClean="0"/>
              <a:t>Indication of problematic screen time usage: </a:t>
            </a:r>
          </a:p>
          <a:p>
            <a:pPr lvl="1">
              <a:buClr>
                <a:schemeClr val="dk1"/>
              </a:buClr>
              <a:buSzPts val="2400"/>
            </a:pPr>
            <a:r>
              <a:rPr lang="en-GB" dirty="0" smtClean="0"/>
              <a:t>17% boys and 23% girls use screens as soon as they wake up </a:t>
            </a:r>
          </a:p>
          <a:p>
            <a:pPr lvl="1">
              <a:buClr>
                <a:schemeClr val="dk1"/>
              </a:buClr>
              <a:buSzPts val="2400"/>
            </a:pPr>
            <a:r>
              <a:rPr lang="en-GB" dirty="0" smtClean="0"/>
              <a:t>25% of boys and 34% of girls use screens right up until they fall asleep</a:t>
            </a:r>
          </a:p>
          <a:p>
            <a:pPr>
              <a:spcBef>
                <a:spcPts val="500"/>
              </a:spcBef>
              <a:buClr>
                <a:schemeClr val="dk1"/>
              </a:buClr>
              <a:buSzPts val="2400"/>
            </a:pPr>
            <a:r>
              <a:rPr lang="en-GB" dirty="0" smtClean="0"/>
              <a:t>Social connectiveness: 12.7% felt no connection to their class mates. These are children who are more likely to report: self perception of low level of academic achievement, more screen time usage and low levels of physical activity</a:t>
            </a:r>
            <a:endParaRPr lang="en-GB" dirty="0"/>
          </a:p>
          <a:p>
            <a:pPr>
              <a:spcBef>
                <a:spcPts val="500"/>
              </a:spcBef>
              <a:buClr>
                <a:schemeClr val="dk1"/>
              </a:buClr>
              <a:buSzPts val="2400"/>
            </a:pPr>
            <a:endParaRPr lang="en-GB" dirty="0" smtClean="0"/>
          </a:p>
        </p:txBody>
      </p:sp>
      <p:pic>
        <p:nvPicPr>
          <p:cNvPr id="157" name="Google Shape;157;p8"/>
          <p:cNvPicPr preferRelativeResize="0"/>
          <p:nvPr/>
        </p:nvPicPr>
        <p:blipFill rotWithShape="1">
          <a:blip r:embed="rId3">
            <a:alphaModFix/>
          </a:blip>
          <a:srcRect/>
          <a:stretch/>
        </p:blipFill>
        <p:spPr>
          <a:xfrm>
            <a:off x="261816" y="230188"/>
            <a:ext cx="995484" cy="499574"/>
          </a:xfrm>
          <a:prstGeom prst="rect">
            <a:avLst/>
          </a:prstGeom>
          <a:noFill/>
          <a:ln>
            <a:noFill/>
          </a:ln>
        </p:spPr>
      </p:pic>
      <p:pic>
        <p:nvPicPr>
          <p:cNvPr id="158" name="Google Shape;158;p8" descr="See the source image"/>
          <p:cNvPicPr preferRelativeResize="0"/>
          <p:nvPr/>
        </p:nvPicPr>
        <p:blipFill rotWithShape="1">
          <a:blip r:embed="rId4">
            <a:alphaModFix/>
          </a:blip>
          <a:srcRect t="13552" b="7943"/>
          <a:stretch/>
        </p:blipFill>
        <p:spPr>
          <a:xfrm>
            <a:off x="4997113" y="230197"/>
            <a:ext cx="1759927" cy="835269"/>
          </a:xfrm>
          <a:prstGeom prst="rect">
            <a:avLst/>
          </a:prstGeom>
          <a:noFill/>
          <a:ln>
            <a:noFill/>
          </a:ln>
        </p:spPr>
      </p:pic>
      <p:pic>
        <p:nvPicPr>
          <p:cNvPr id="159" name="Google Shape;159;p8"/>
          <p:cNvPicPr preferRelativeResize="0"/>
          <p:nvPr/>
        </p:nvPicPr>
        <p:blipFill rotWithShape="1">
          <a:blip r:embed="rId5">
            <a:alphaModFix/>
          </a:blip>
          <a:srcRect t="9206" r="3855" b="11428"/>
          <a:stretch/>
        </p:blipFill>
        <p:spPr>
          <a:xfrm>
            <a:off x="9071409" y="241425"/>
            <a:ext cx="2909617" cy="948950"/>
          </a:xfrm>
          <a:prstGeom prst="rect">
            <a:avLst/>
          </a:prstGeom>
          <a:noFill/>
          <a:ln>
            <a:noFill/>
          </a:ln>
        </p:spPr>
      </p:pic>
      <p:pic>
        <p:nvPicPr>
          <p:cNvPr id="7" name="Google Shape;157;p8"/>
          <p:cNvPicPr preferRelativeResize="0"/>
          <p:nvPr/>
        </p:nvPicPr>
        <p:blipFill rotWithShape="1">
          <a:blip r:embed="rId3">
            <a:alphaModFix/>
          </a:blip>
          <a:srcRect/>
          <a:stretch/>
        </p:blipFill>
        <p:spPr>
          <a:xfrm>
            <a:off x="261816" y="230179"/>
            <a:ext cx="995484" cy="499574"/>
          </a:xfrm>
          <a:prstGeom prst="rect">
            <a:avLst/>
          </a:prstGeom>
          <a:noFill/>
          <a:ln>
            <a:noFill/>
          </a:ln>
        </p:spPr>
      </p:pic>
      <p:pic>
        <p:nvPicPr>
          <p:cNvPr id="8" name="Google Shape;158;p8" descr="See the source image"/>
          <p:cNvPicPr preferRelativeResize="0"/>
          <p:nvPr/>
        </p:nvPicPr>
        <p:blipFill rotWithShape="1">
          <a:blip r:embed="rId4">
            <a:alphaModFix/>
          </a:blip>
          <a:srcRect t="13552" b="7943"/>
          <a:stretch/>
        </p:blipFill>
        <p:spPr>
          <a:xfrm>
            <a:off x="4997113" y="230188"/>
            <a:ext cx="1759927" cy="835269"/>
          </a:xfrm>
          <a:prstGeom prst="rect">
            <a:avLst/>
          </a:prstGeom>
          <a:noFill/>
          <a:ln>
            <a:noFill/>
          </a:ln>
        </p:spPr>
      </p:pic>
      <p:pic>
        <p:nvPicPr>
          <p:cNvPr id="9" name="Google Shape;175;p10"/>
          <p:cNvPicPr preferRelativeResize="0">
            <a:picLocks/>
          </p:cNvPicPr>
          <p:nvPr/>
        </p:nvPicPr>
        <p:blipFill rotWithShape="1">
          <a:blip r:embed="rId6">
            <a:alphaModFix/>
          </a:blip>
          <a:srcRect/>
          <a:stretch/>
        </p:blipFill>
        <p:spPr>
          <a:xfrm>
            <a:off x="6400800" y="2168696"/>
            <a:ext cx="5328138" cy="3959541"/>
          </a:xfrm>
          <a:prstGeom prst="rect">
            <a:avLst/>
          </a:prstGeom>
          <a:noFill/>
          <a:ln>
            <a:noFill/>
          </a:ln>
        </p:spPr>
      </p:pic>
    </p:spTree>
    <p:extLst>
      <p:ext uri="{BB962C8B-B14F-4D97-AF65-F5344CB8AC3E}">
        <p14:creationId xmlns:p14="http://schemas.microsoft.com/office/powerpoint/2010/main" val="135882890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535</TotalTime>
  <Words>2384</Words>
  <Application>Microsoft Office PowerPoint</Application>
  <PresentationFormat>Widescreen</PresentationFormat>
  <Paragraphs>168</Paragraphs>
  <Slides>15</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Children &amp; screen time strategy </vt:lpstr>
      <vt:lpstr>Vision &amp; goals</vt:lpstr>
      <vt:lpstr>Background</vt:lpstr>
      <vt:lpstr>Health context</vt:lpstr>
      <vt:lpstr>Development/educational context</vt:lpstr>
      <vt:lpstr>How will we approach this?</vt:lpstr>
      <vt:lpstr>What has taken place to date (1) July 2024</vt:lpstr>
      <vt:lpstr>Develop an approach related to age</vt:lpstr>
      <vt:lpstr>University of Gibraltar: research findings</vt:lpstr>
      <vt:lpstr>What has taken place to date (2)  October 2025</vt:lpstr>
      <vt:lpstr>What will we do now (1)?</vt:lpstr>
      <vt:lpstr>What will we do now (2)?</vt:lpstr>
      <vt:lpstr>How will we know if we have been successful?</vt:lpstr>
      <vt:lpstr>Appendix 1: framework for health promotion campaign</vt:lpstr>
      <vt:lpstr>Appendix 1: framework for health promotion campaign (cont)</vt:lpstr>
    </vt:vector>
  </TitlesOfParts>
  <Company>Gibraltar Health Authority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Children &amp; screen time strategy</dc:title>
  <dc:creator>Carter, Helen</dc:creator>
  <cp:lastModifiedBy>Carter, Helen</cp:lastModifiedBy>
  <cp:revision>43</cp:revision>
  <dcterms:created xsi:type="dcterms:W3CDTF">2025-10-28T12:27:46Z</dcterms:created>
  <dcterms:modified xsi:type="dcterms:W3CDTF">2026-02-11T13:43:36Z</dcterms:modified>
</cp:coreProperties>
</file>